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Raleway"/>
      <p:regular r:id="rId35"/>
      <p:bold r:id="rId36"/>
      <p:italic r:id="rId37"/>
      <p:boldItalic r:id="rId38"/>
    </p:embeddedFont>
    <p:embeddedFont>
      <p:font typeface="Lato"/>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20" Type="http://schemas.openxmlformats.org/officeDocument/2006/relationships/slide" Target="slides/slide14.xml"/><Relationship Id="rId42" Type="http://schemas.openxmlformats.org/officeDocument/2006/relationships/font" Target="fonts/Lato-boldItalic.fntdata"/><Relationship Id="rId41" Type="http://schemas.openxmlformats.org/officeDocument/2006/relationships/font" Target="fonts/Lato-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aleway-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aleway-italic.fntdata"/><Relationship Id="rId14" Type="http://schemas.openxmlformats.org/officeDocument/2006/relationships/slide" Target="slides/slide8.xml"/><Relationship Id="rId36" Type="http://schemas.openxmlformats.org/officeDocument/2006/relationships/font" Target="fonts/Raleway-bold.fntdata"/><Relationship Id="rId17" Type="http://schemas.openxmlformats.org/officeDocument/2006/relationships/slide" Target="slides/slide11.xml"/><Relationship Id="rId39" Type="http://schemas.openxmlformats.org/officeDocument/2006/relationships/font" Target="fonts/Lato-regular.fntdata"/><Relationship Id="rId16" Type="http://schemas.openxmlformats.org/officeDocument/2006/relationships/slide" Target="slides/slide10.xml"/><Relationship Id="rId38" Type="http://schemas.openxmlformats.org/officeDocument/2006/relationships/font" Target="fonts/Raleway-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cb9a0b0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lili</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4bc82969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4bc82969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Kaia</a:t>
            </a:r>
            <a:endParaRPr/>
          </a:p>
          <a:p>
            <a:pPr indent="0" lvl="0" marL="0" rtl="0" algn="l">
              <a:spcBef>
                <a:spcPts val="0"/>
              </a:spcBef>
              <a:spcAft>
                <a:spcPts val="0"/>
              </a:spcAft>
              <a:buNone/>
            </a:pPr>
            <a:r>
              <a:rPr lang="en"/>
              <a:t>This is the first class where students and teachers are learning together,</a:t>
            </a:r>
            <a:endParaRPr/>
          </a:p>
          <a:p>
            <a:pPr indent="0" lvl="0" marL="0" rtl="0" algn="l">
              <a:spcBef>
                <a:spcPts val="0"/>
              </a:spcBef>
              <a:spcAft>
                <a:spcPts val="0"/>
              </a:spcAft>
              <a:buNone/>
            </a:pPr>
            <a:r>
              <a:rPr lang="en"/>
              <a:t>New student partnerships and teacher </a:t>
            </a:r>
            <a:r>
              <a:rPr lang="en"/>
              <a:t>relationships</a:t>
            </a:r>
            <a:r>
              <a:rPr lang="en"/>
              <a:t> are built </a:t>
            </a:r>
            <a:endParaRPr/>
          </a:p>
          <a:p>
            <a:pPr indent="0" lvl="0" marL="0" rtl="0" algn="l">
              <a:spcBef>
                <a:spcPts val="0"/>
              </a:spcBef>
              <a:spcAft>
                <a:spcPts val="0"/>
              </a:spcAft>
              <a:buNone/>
            </a:pPr>
            <a:r>
              <a:rPr lang="en"/>
              <a:t>In this leadership class teachers can earn </a:t>
            </a:r>
            <a:r>
              <a:rPr lang="en"/>
              <a:t>graduate</a:t>
            </a:r>
            <a:r>
              <a:rPr lang="en"/>
              <a:t> credit and students can earn </a:t>
            </a:r>
            <a:r>
              <a:rPr lang="en"/>
              <a:t>proficiency</a:t>
            </a:r>
            <a:r>
              <a:rPr lang="en"/>
              <a:t> credit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5875ea57f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5875ea57f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Mason</a:t>
            </a:r>
            <a:endParaRPr/>
          </a:p>
          <a:p>
            <a:pPr indent="0" lvl="0" marL="0" rtl="0" algn="l">
              <a:spcBef>
                <a:spcPts val="0"/>
              </a:spcBef>
              <a:spcAft>
                <a:spcPts val="0"/>
              </a:spcAft>
              <a:buNone/>
            </a:pPr>
            <a:r>
              <a:rPr lang="en"/>
              <a:t>Recognize and thank the global studies teachers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84d4186eb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84d4186eb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200"/>
              <a:t>Katie</a:t>
            </a:r>
            <a:endParaRPr sz="1200"/>
          </a:p>
          <a:p>
            <a:pPr indent="0" lvl="0" marL="457200" rtl="0" algn="l">
              <a:spcBef>
                <a:spcPts val="0"/>
              </a:spcBef>
              <a:spcAft>
                <a:spcPts val="0"/>
              </a:spcAft>
              <a:buNone/>
            </a:pPr>
            <a:r>
              <a:rPr lang="en" sz="1200"/>
              <a:t>Students </a:t>
            </a:r>
            <a:r>
              <a:rPr lang="en" sz="1200"/>
              <a:t>initiate</a:t>
            </a:r>
            <a:r>
              <a:rPr lang="en" sz="1200"/>
              <a:t> </a:t>
            </a:r>
            <a:r>
              <a:rPr lang="en" sz="1200"/>
              <a:t>change</a:t>
            </a:r>
            <a:r>
              <a:rPr lang="en" sz="1200"/>
              <a:t> through harkness </a:t>
            </a:r>
            <a:endParaRPr sz="1200"/>
          </a:p>
          <a:p>
            <a:pPr indent="0" lvl="0" marL="457200" rtl="0" algn="l">
              <a:spcBef>
                <a:spcPts val="0"/>
              </a:spcBef>
              <a:spcAft>
                <a:spcPts val="0"/>
              </a:spcAft>
              <a:buNone/>
            </a:pPr>
            <a:r>
              <a:rPr lang="en" sz="1200"/>
              <a:t>We have gone into 8th, 9th, and 10th grade classrooms teaching students the soft skills for a harkness discussion</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84d4186eb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84d4186eb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Kaia</a:t>
            </a:r>
            <a:endParaRPr/>
          </a:p>
          <a:p>
            <a:pPr indent="0" lvl="0" marL="0" rtl="0" algn="l">
              <a:spcBef>
                <a:spcPts val="0"/>
              </a:spcBef>
              <a:spcAft>
                <a:spcPts val="0"/>
              </a:spcAft>
              <a:buNone/>
            </a:pPr>
            <a:r>
              <a:rPr lang="en"/>
              <a:t>At the Harkness table students drive the discussion </a:t>
            </a:r>
            <a:endParaRPr/>
          </a:p>
          <a:p>
            <a:pPr indent="0" lvl="0" marL="0" rtl="0" algn="l">
              <a:spcBef>
                <a:spcPts val="0"/>
              </a:spcBef>
              <a:spcAft>
                <a:spcPts val="0"/>
              </a:spcAft>
              <a:buNone/>
            </a:pPr>
            <a:r>
              <a:rPr lang="en"/>
              <a:t>In this global studies class (from last year) the students have their text out in front of them in order to dive deeper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84d4186eb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84d4186eb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Maddy</a:t>
            </a:r>
            <a:endParaRPr/>
          </a:p>
          <a:p>
            <a:pPr indent="0" lvl="0" marL="0" rtl="0" algn="l">
              <a:spcBef>
                <a:spcPts val="0"/>
              </a:spcBef>
              <a:spcAft>
                <a:spcPts val="0"/>
              </a:spcAft>
              <a:buNone/>
            </a:pPr>
            <a:r>
              <a:rPr lang="en"/>
              <a:t>While doing harkness, the students drive THEIR own conversation. They are able to </a:t>
            </a:r>
            <a:r>
              <a:rPr lang="en"/>
              <a:t>discuss</a:t>
            </a:r>
            <a:r>
              <a:rPr lang="en"/>
              <a:t> any questions or comments they have to further their understanding of the writing or topic being discussed. In this photo Mr. McCormick is simply observing the students work.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963a3b50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4963a3b50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Carlton</a:t>
            </a:r>
            <a:endParaRPr/>
          </a:p>
          <a:p>
            <a:pPr indent="0" lvl="0" marL="0" rtl="0" algn="l">
              <a:spcBef>
                <a:spcPts val="0"/>
              </a:spcBef>
              <a:spcAft>
                <a:spcPts val="0"/>
              </a:spcAft>
              <a:buNone/>
            </a:pPr>
            <a:r>
              <a:rPr lang="en"/>
              <a:t>Probably</a:t>
            </a:r>
            <a:r>
              <a:rPr lang="en"/>
              <a:t> one of my </a:t>
            </a:r>
            <a:r>
              <a:rPr lang="en"/>
              <a:t>favorite</a:t>
            </a:r>
            <a:r>
              <a:rPr lang="en"/>
              <a:t> parts of doing harkness.</a:t>
            </a:r>
            <a:endParaRPr/>
          </a:p>
          <a:p>
            <a:pPr indent="0" lvl="0" marL="0" rtl="0" algn="l">
              <a:spcBef>
                <a:spcPts val="0"/>
              </a:spcBef>
              <a:spcAft>
                <a:spcPts val="0"/>
              </a:spcAft>
              <a:buNone/>
            </a:pPr>
            <a:r>
              <a:rPr lang="en"/>
              <a:t>So when we do harkness we </a:t>
            </a:r>
            <a:r>
              <a:rPr lang="en"/>
              <a:t>usually</a:t>
            </a:r>
            <a:r>
              <a:rPr lang="en"/>
              <a:t> have a tracker.</a:t>
            </a:r>
            <a:endParaRPr/>
          </a:p>
          <a:p>
            <a:pPr indent="0" lvl="0" marL="0" rtl="0" algn="l">
              <a:spcBef>
                <a:spcPts val="0"/>
              </a:spcBef>
              <a:spcAft>
                <a:spcPts val="0"/>
              </a:spcAft>
              <a:buNone/>
            </a:pPr>
            <a:r>
              <a:rPr lang="en"/>
              <a:t>His or her job is to track the </a:t>
            </a:r>
            <a:r>
              <a:rPr lang="en"/>
              <a:t>discussion</a:t>
            </a:r>
            <a:r>
              <a:rPr lang="en"/>
              <a:t> and follow it.</a:t>
            </a:r>
            <a:endParaRPr/>
          </a:p>
          <a:p>
            <a:pPr indent="0" lvl="0" marL="0" rtl="0" algn="l">
              <a:spcBef>
                <a:spcPts val="0"/>
              </a:spcBef>
              <a:spcAft>
                <a:spcPts val="0"/>
              </a:spcAft>
              <a:buNone/>
            </a:pPr>
            <a:r>
              <a:rPr lang="en"/>
              <a:t>By the end of the </a:t>
            </a:r>
            <a:r>
              <a:rPr lang="en"/>
              <a:t>discussion</a:t>
            </a:r>
            <a:r>
              <a:rPr lang="en"/>
              <a:t> the tracker gives advice and a point of view of the </a:t>
            </a:r>
            <a:r>
              <a:rPr lang="en"/>
              <a:t>discussion</a:t>
            </a:r>
            <a:r>
              <a:rPr lang="en"/>
              <a:t> on how it went.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4963a3b503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4963a3b503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Winter Through self assessment of our work we learn from it and grow </a:t>
            </a:r>
            <a:r>
              <a:rPr lang="en"/>
              <a:t>because</a:t>
            </a:r>
            <a:r>
              <a:rPr lang="en"/>
              <a:t> of it like.</a:t>
            </a:r>
            <a:endParaRPr/>
          </a:p>
          <a:p>
            <a:pPr indent="0" lvl="0" marL="0" rtl="0" algn="l">
              <a:spcBef>
                <a:spcPts val="0"/>
              </a:spcBef>
              <a:spcAft>
                <a:spcPts val="0"/>
              </a:spcAft>
              <a:buNone/>
            </a:pPr>
            <a:r>
              <a:rPr lang="en"/>
              <a:t>For me at least I always want to talk the most but through harkness I learned that it is sometimes best to </a:t>
            </a:r>
            <a:r>
              <a:rPr lang="en"/>
              <a:t>listen</a:t>
            </a:r>
            <a:r>
              <a:rPr lang="en"/>
              <a:t> then talk.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84d4186eb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84d4186eb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Mason</a:t>
            </a:r>
            <a:endParaRPr/>
          </a:p>
          <a:p>
            <a:pPr indent="0" lvl="0" marL="0" rtl="0" algn="l">
              <a:spcBef>
                <a:spcPts val="0"/>
              </a:spcBef>
              <a:spcAft>
                <a:spcPts val="0"/>
              </a:spcAft>
              <a:buNone/>
            </a:pPr>
            <a:r>
              <a:rPr lang="en"/>
              <a:t>Just as it is important for the teacher to give feedback to the students it is also </a:t>
            </a:r>
            <a:r>
              <a:rPr lang="en"/>
              <a:t>important</a:t>
            </a:r>
            <a:r>
              <a:rPr lang="en"/>
              <a:t> for the students to give feedback to the teachers. As the ones participating in the conversation the students are the ones who know what could be done better and how the process could be made easier and more enjoyable.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875ea57f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875ea57f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Hadley -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527dc71fa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527dc71fa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54bc82969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54bc82969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Winter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527dc71fa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27dc71fa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Carlton</a:t>
            </a:r>
            <a:endParaRPr/>
          </a:p>
          <a:p>
            <a:pPr indent="0" lvl="0" marL="0" rtl="0" algn="l">
              <a:spcBef>
                <a:spcPts val="0"/>
              </a:spcBef>
              <a:spcAft>
                <a:spcPts val="0"/>
              </a:spcAft>
              <a:buNone/>
            </a:pPr>
            <a:r>
              <a:rPr lang="en"/>
              <a:t>Harkness is important to me because it makes everyone's voice heard. You get to explore different options and try to grasp a deeper understanding of the materials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527dc71fa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527dc71fa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Winter</a:t>
            </a:r>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I was apprehensive that students might just see us as teachers, and to some degree they do. Despite the fact that they know us it’s the same </a:t>
            </a:r>
            <a:r>
              <a:rPr lang="en">
                <a:solidFill>
                  <a:schemeClr val="dk1"/>
                </a:solidFill>
                <a:highlight>
                  <a:schemeClr val="lt1"/>
                </a:highlight>
              </a:rPr>
              <a:t>principle</a:t>
            </a:r>
            <a:r>
              <a:rPr lang="en">
                <a:solidFill>
                  <a:schemeClr val="dk1"/>
                </a:solidFill>
                <a:highlight>
                  <a:schemeClr val="lt1"/>
                </a:highlight>
              </a:rPr>
              <a:t> as a teacher standing in front of the class taking. But something I have found to work very well is to lead by example. I participate with my classmates in soft skill practice and then in harkness and demonstrate the skills that are important for others to show.</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Kaia</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Harkness is meaningful to me because it’s the students finally taking control over their own education.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It has been difficult to change the role of a teacher and the role of a student. It was challenging w</a:t>
            </a:r>
            <a:r>
              <a:rPr lang="en">
                <a:solidFill>
                  <a:schemeClr val="dk1"/>
                </a:solidFill>
                <a:highlight>
                  <a:schemeClr val="lt1"/>
                </a:highlight>
              </a:rPr>
              <a:t>hen I was first put in a position to teach my peers</a:t>
            </a:r>
            <a:r>
              <a:rPr lang="en">
                <a:solidFill>
                  <a:schemeClr val="dk1"/>
                </a:solidFill>
                <a:highlight>
                  <a:schemeClr val="lt1"/>
                </a:highlight>
              </a:rPr>
              <a:t>, I felt like I had to make a choice of  being a student or being a teacher. I later learned that the beauty of being a student leader is that you don’t have to choose. I’ve gotten to see myself both as a teacher and as a leader,</a:t>
            </a:r>
            <a:endParaRPr>
              <a:solidFill>
                <a:schemeClr val="dk1"/>
              </a:solidFill>
              <a:highlight>
                <a:schemeClr val="lt1"/>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5875ea57f8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5875ea57f8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5875ea57f8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5875ea57f8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about those who are quiet, not prepared, etc...</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5875ea57f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5875ea57f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Hadley - enjoyed Harkness discussions in 9th grade so I decided to join this class… didn’t know what I had coming! At the beginning, I was extremely nervous about presentations, but learned to get more comfortable as the year went on.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875ea57f8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875ea57f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5875ea57f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5875ea57f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Working on harkness has taught me to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58ab1c9b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58ab1c9b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4537533c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4537533c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484d4186e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484d4186e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Liam</a:t>
            </a:r>
            <a:endParaRPr/>
          </a:p>
          <a:p>
            <a:pPr indent="0" lvl="0" marL="0" rtl="0" algn="l">
              <a:spcBef>
                <a:spcPts val="0"/>
              </a:spcBef>
              <a:spcAft>
                <a:spcPts val="0"/>
              </a:spcAft>
              <a:buNone/>
            </a:pPr>
            <a:r>
              <a:rPr lang="en"/>
              <a:t>Who? We are the </a:t>
            </a:r>
            <a:r>
              <a:rPr lang="en"/>
              <a:t>people</a:t>
            </a:r>
            <a:r>
              <a:rPr lang="en"/>
              <a:t> of Harkness and we are teaching a </a:t>
            </a:r>
            <a:r>
              <a:rPr lang="en"/>
              <a:t>pedagogie that makes the students do the work.</a:t>
            </a:r>
            <a:endParaRPr/>
          </a:p>
          <a:p>
            <a:pPr indent="0" lvl="0" marL="0" rtl="0" algn="l">
              <a:spcBef>
                <a:spcPts val="0"/>
              </a:spcBef>
              <a:spcAft>
                <a:spcPts val="0"/>
              </a:spcAft>
              <a:buNone/>
            </a:pPr>
            <a:r>
              <a:rPr lang="en"/>
              <a:t>We are changing harwood because we feel like this is the new way of teaching and if we did not think this could work we would not be here right know talking to you.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484d4186eb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484d4186eb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Carlton</a:t>
            </a:r>
            <a:r>
              <a:rPr lang="en"/>
              <a:t> </a:t>
            </a:r>
            <a:r>
              <a:rPr lang="en"/>
              <a:t>The idea the core is Harkness is a different way of teaching. Where the students do learning and the teacher does the listening. Many of you are wondering what is he talking about. Harkness is where students are put into tables rather than rows. Where they discuss about papers,books, world events and so much more. Where the teachers aren't involved in the process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484d4186e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484d4186e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Maddy Cheney - Trying to work with teachers instead of teachers telling students what to do</a:t>
            </a:r>
            <a:endParaRPr/>
          </a:p>
          <a:p>
            <a:pPr indent="0" lvl="0" marL="0" rtl="0" algn="l">
              <a:spcBef>
                <a:spcPts val="0"/>
              </a:spcBef>
              <a:spcAft>
                <a:spcPts val="0"/>
              </a:spcAft>
              <a:buNone/>
            </a:pPr>
            <a:r>
              <a:rPr lang="en"/>
              <a:t>Collaborate with the teachers and learn together. Comprehending on our own with teachers assistance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84d4186e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84d4186e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Winter</a:t>
            </a:r>
            <a:endParaRPr/>
          </a:p>
          <a:p>
            <a:pPr indent="0" lvl="0" marL="0" rtl="0" algn="l">
              <a:spcBef>
                <a:spcPts val="0"/>
              </a:spcBef>
              <a:spcAft>
                <a:spcPts val="0"/>
              </a:spcAft>
              <a:buNone/>
            </a:pPr>
            <a:r>
              <a:rPr lang="en"/>
              <a:t>Student agency is in my opinion the most important institution that a school can promote. Student agency means the </a:t>
            </a:r>
            <a:r>
              <a:rPr lang="en"/>
              <a:t>Students learning through topics that are relevant and interesting to them. Students helping to create their lessons. Students having a voice in how, and to a degree what, they learn. </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4e70d3f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4e70d3f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 move from teacher centered to student driven </a:t>
            </a:r>
            <a:endParaRPr/>
          </a:p>
          <a:p>
            <a:pPr indent="0" lvl="0" marL="0" rtl="0" algn="l">
              <a:spcBef>
                <a:spcPts val="0"/>
              </a:spcBef>
              <a:spcAft>
                <a:spcPts val="0"/>
              </a:spcAft>
              <a:buNone/>
            </a:pPr>
            <a:r>
              <a:rPr lang="en"/>
              <a:t>The one that does the work does the learning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27dc71fa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27dc71fa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Hadley - by the middle of next year the whole school will have learned harkness skills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84d4186eb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84d4186eb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 - We learned soft skills </a:t>
            </a:r>
            <a:r>
              <a:rPr lang="en"/>
              <a:t>alongside</a:t>
            </a:r>
            <a:r>
              <a:rPr lang="en"/>
              <a:t> the teachers</a:t>
            </a:r>
            <a:endParaRPr/>
          </a:p>
          <a:p>
            <a:pPr indent="0" lvl="0" marL="0" rtl="0" algn="l">
              <a:spcBef>
                <a:spcPts val="0"/>
              </a:spcBef>
              <a:spcAft>
                <a:spcPts val="0"/>
              </a:spcAft>
              <a:buNone/>
            </a:pPr>
            <a:r>
              <a:rPr lang="en"/>
              <a:t>Model of </a:t>
            </a:r>
            <a:r>
              <a:rPr lang="en"/>
              <a:t>students</a:t>
            </a:r>
            <a:r>
              <a:rPr lang="en"/>
              <a:t> working with teachers and students changing it (student voice) </a:t>
            </a:r>
            <a:endParaRPr/>
          </a:p>
          <a:p>
            <a:pPr indent="0" lvl="0" marL="0" rtl="0" algn="l">
              <a:spcBef>
                <a:spcPts val="0"/>
              </a:spcBef>
              <a:spcAft>
                <a:spcPts val="0"/>
              </a:spcAft>
              <a:buNone/>
            </a:pPr>
            <a:r>
              <a:rPr lang="en"/>
              <a:t>We worked with teachers to make a change.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2" name="Shape 72"/>
        <p:cNvGrpSpPr/>
        <p:nvPr/>
      </p:nvGrpSpPr>
      <p:grpSpPr>
        <a:xfrm>
          <a:off x="0" y="0"/>
          <a:ext cx="0" cy="0"/>
          <a:chOff x="0" y="0"/>
          <a:chExt cx="0" cy="0"/>
        </a:xfrm>
      </p:grpSpPr>
      <p:sp>
        <p:nvSpPr>
          <p:cNvPr id="73" name="Google Shape;73;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4" name="Google Shape;74;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5" name="Google Shape;7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6" name="Shape 76"/>
        <p:cNvGrpSpPr/>
        <p:nvPr/>
      </p:nvGrpSpPr>
      <p:grpSpPr>
        <a:xfrm>
          <a:off x="0" y="0"/>
          <a:ext cx="0" cy="0"/>
          <a:chOff x="0" y="0"/>
          <a:chExt cx="0" cy="0"/>
        </a:xfrm>
      </p:grpSpPr>
      <p:sp>
        <p:nvSpPr>
          <p:cNvPr id="77" name="Google Shape;77;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8" name="Google Shape;78;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2" name="Google Shape;82;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 name="Google Shape;85;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6" name="Google Shape;86;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7" name="Google Shape;8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1" name="Shape 91"/>
        <p:cNvGrpSpPr/>
        <p:nvPr/>
      </p:nvGrpSpPr>
      <p:grpSpPr>
        <a:xfrm>
          <a:off x="0" y="0"/>
          <a:ext cx="0" cy="0"/>
          <a:chOff x="0" y="0"/>
          <a:chExt cx="0" cy="0"/>
        </a:xfrm>
      </p:grpSpPr>
      <p:sp>
        <p:nvSpPr>
          <p:cNvPr id="92" name="Google Shape;92;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3" name="Google Shape;93;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4" name="Google Shape;94;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95" name="Shape 95"/>
        <p:cNvGrpSpPr/>
        <p:nvPr/>
      </p:nvGrpSpPr>
      <p:grpSpPr>
        <a:xfrm>
          <a:off x="0" y="0"/>
          <a:ext cx="0" cy="0"/>
          <a:chOff x="0" y="0"/>
          <a:chExt cx="0" cy="0"/>
        </a:xfrm>
      </p:grpSpPr>
      <p:sp>
        <p:nvSpPr>
          <p:cNvPr id="96" name="Google Shape;96;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7" name="Google Shape;97;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8" name="Shape 98"/>
        <p:cNvGrpSpPr/>
        <p:nvPr/>
      </p:nvGrpSpPr>
      <p:grpSpPr>
        <a:xfrm>
          <a:off x="0" y="0"/>
          <a:ext cx="0" cy="0"/>
          <a:chOff x="0" y="0"/>
          <a:chExt cx="0" cy="0"/>
        </a:xfrm>
      </p:grpSpPr>
      <p:sp>
        <p:nvSpPr>
          <p:cNvPr id="99" name="Google Shape;99;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1" name="Google Shape;101;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2" name="Google Shape;102;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3" name="Google Shape;10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4" name="Shape 104"/>
        <p:cNvGrpSpPr/>
        <p:nvPr/>
      </p:nvGrpSpPr>
      <p:grpSpPr>
        <a:xfrm>
          <a:off x="0" y="0"/>
          <a:ext cx="0" cy="0"/>
          <a:chOff x="0" y="0"/>
          <a:chExt cx="0" cy="0"/>
        </a:xfrm>
      </p:grpSpPr>
      <p:sp>
        <p:nvSpPr>
          <p:cNvPr id="105" name="Google Shape;105;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06" name="Google Shape;10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7" name="Shape 107"/>
        <p:cNvGrpSpPr/>
        <p:nvPr/>
      </p:nvGrpSpPr>
      <p:grpSpPr>
        <a:xfrm>
          <a:off x="0" y="0"/>
          <a:ext cx="0" cy="0"/>
          <a:chOff x="0" y="0"/>
          <a:chExt cx="0" cy="0"/>
        </a:xfrm>
      </p:grpSpPr>
      <p:sp>
        <p:nvSpPr>
          <p:cNvPr id="108" name="Google Shape;108;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9" name="Google Shape;109;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0" name="Google Shape;11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1" name="Shape 111"/>
        <p:cNvGrpSpPr/>
        <p:nvPr/>
      </p:nvGrpSpPr>
      <p:grpSpPr>
        <a:xfrm>
          <a:off x="0" y="0"/>
          <a:ext cx="0" cy="0"/>
          <a:chOff x="0" y="0"/>
          <a:chExt cx="0" cy="0"/>
        </a:xfrm>
      </p:grpSpPr>
      <p:sp>
        <p:nvSpPr>
          <p:cNvPr id="112" name="Google Shape;112;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353535"/>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0" name="Google Shape;70;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71" name="Google Shape;7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7.jpg"/><Relationship Id="rId5"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9.jpg"/><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hyperlink" Target="https://www.podomatic.com/podcasts/socratescafe/episodes/2018-09-10T16_51_37-07_00" TargetMode="External"/><Relationship Id="rId10" Type="http://schemas.openxmlformats.org/officeDocument/2006/relationships/hyperlink" Target="https://www.podomatic.com/podcasts/socratescafe/episodes/2018-09-10T16_51_37-07_00" TargetMode="External"/><Relationship Id="rId13" Type="http://schemas.openxmlformats.org/officeDocument/2006/relationships/hyperlink" Target="https://www.youtube.com/watch?v=8OMzfJvHZ1s&amp;t=1430s" TargetMode="External"/><Relationship Id="rId12" Type="http://schemas.openxmlformats.org/officeDocument/2006/relationships/hyperlink" Target="https://www.youtube.com/watch?v=8OMzfJvHZ1s&amp;t=1430s" TargetMode="External"/><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hyperlink" Target="https://katherinecadwell.wordpress.com/" TargetMode="External"/><Relationship Id="rId4" Type="http://schemas.openxmlformats.org/officeDocument/2006/relationships/hyperlink" Target="https://katherinecadwell.wordpress.com/" TargetMode="External"/><Relationship Id="rId9" Type="http://schemas.openxmlformats.org/officeDocument/2006/relationships/hyperlink" Target="https://www.podomatic.com/podcasts/socratescafe/episodes/2018-09-10T16_51_37-07_00" TargetMode="External"/><Relationship Id="rId15" Type="http://schemas.openxmlformats.org/officeDocument/2006/relationships/hyperlink" Target="https://www.youtube.com/watch?v=8OMzfJvHZ1s&amp;t=1430s" TargetMode="External"/><Relationship Id="rId14" Type="http://schemas.openxmlformats.org/officeDocument/2006/relationships/hyperlink" Target="https://www.youtube.com/watch?v=8OMzfJvHZ1s&amp;t=1430s" TargetMode="External"/><Relationship Id="rId5" Type="http://schemas.openxmlformats.org/officeDocument/2006/relationships/hyperlink" Target="https://katherinecadwell.wordpress.com/" TargetMode="External"/><Relationship Id="rId6" Type="http://schemas.openxmlformats.org/officeDocument/2006/relationships/hyperlink" Target="https://www.youtube.com/watch?v=gzQhiB2EOVE&amp;t=1s" TargetMode="External"/><Relationship Id="rId7" Type="http://schemas.openxmlformats.org/officeDocument/2006/relationships/hyperlink" Target="https://www.youtube.com/watch?v=gzQhiB2EOVE&amp;t=1s" TargetMode="External"/><Relationship Id="rId8" Type="http://schemas.openxmlformats.org/officeDocument/2006/relationships/hyperlink" Target="https://www.youtube.com/watch?v=gzQhiB2EOVE&amp;t=1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s://www.youtube.com/watch?v=8OMzfJvHZ1s&amp;t=1429s" TargetMode="Externa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16" name="Shape 116"/>
        <p:cNvGrpSpPr/>
        <p:nvPr/>
      </p:nvGrpSpPr>
      <p:grpSpPr>
        <a:xfrm>
          <a:off x="0" y="0"/>
          <a:ext cx="0" cy="0"/>
          <a:chOff x="0" y="0"/>
          <a:chExt cx="0" cy="0"/>
        </a:xfrm>
      </p:grpSpPr>
      <p:sp>
        <p:nvSpPr>
          <p:cNvPr id="117" name="Google Shape;117;p25"/>
          <p:cNvSpPr txBox="1"/>
          <p:nvPr>
            <p:ph type="ctrTitle"/>
          </p:nvPr>
        </p:nvSpPr>
        <p:spPr>
          <a:xfrm>
            <a:off x="287650" y="129725"/>
            <a:ext cx="5994300" cy="2027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i="1" lang="en" sz="3600">
                <a:solidFill>
                  <a:srgbClr val="FF0000"/>
                </a:solidFill>
              </a:rPr>
              <a:t>Students as Change Agents for School</a:t>
            </a:r>
            <a:endParaRPr i="1" sz="3600">
              <a:solidFill>
                <a:srgbClr val="FF0000"/>
              </a:solidFill>
            </a:endParaRPr>
          </a:p>
          <a:p>
            <a:pPr indent="0" lvl="0" marL="0" rtl="0" algn="l">
              <a:lnSpc>
                <a:spcPct val="115000"/>
              </a:lnSpc>
              <a:spcBef>
                <a:spcPts val="0"/>
              </a:spcBef>
              <a:spcAft>
                <a:spcPts val="0"/>
              </a:spcAft>
              <a:buClr>
                <a:schemeClr val="dk2"/>
              </a:buClr>
              <a:buSzPts val="1100"/>
              <a:buFont typeface="Arial"/>
              <a:buNone/>
            </a:pPr>
            <a:r>
              <a:rPr i="1" lang="en" sz="3600">
                <a:solidFill>
                  <a:srgbClr val="FF0000"/>
                </a:solidFill>
              </a:rPr>
              <a:t>Transformation</a:t>
            </a:r>
            <a:endParaRPr i="1" sz="3600">
              <a:solidFill>
                <a:srgbClr val="FF0000"/>
              </a:solidFill>
            </a:endParaRPr>
          </a:p>
          <a:p>
            <a:pPr indent="0" lvl="0" marL="0" rtl="0" algn="l">
              <a:lnSpc>
                <a:spcPct val="115000"/>
              </a:lnSpc>
              <a:spcBef>
                <a:spcPts val="0"/>
              </a:spcBef>
              <a:spcAft>
                <a:spcPts val="0"/>
              </a:spcAft>
              <a:buClr>
                <a:schemeClr val="dk2"/>
              </a:buClr>
              <a:buSzPts val="1100"/>
              <a:buFont typeface="Arial"/>
              <a:buNone/>
            </a:pPr>
            <a:r>
              <a:t/>
            </a:r>
            <a:endParaRPr i="1" sz="3600">
              <a:solidFill>
                <a:srgbClr val="000000"/>
              </a:solidFill>
            </a:endParaRPr>
          </a:p>
        </p:txBody>
      </p:sp>
      <p:pic>
        <p:nvPicPr>
          <p:cNvPr id="118" name="Google Shape;118;p25"/>
          <p:cNvPicPr preferRelativeResize="0"/>
          <p:nvPr/>
        </p:nvPicPr>
        <p:blipFill>
          <a:blip r:embed="rId3">
            <a:alphaModFix/>
          </a:blip>
          <a:stretch>
            <a:fillRect/>
          </a:stretch>
        </p:blipFill>
        <p:spPr>
          <a:xfrm>
            <a:off x="5597025" y="40350"/>
            <a:ext cx="2695625" cy="3035850"/>
          </a:xfrm>
          <a:prstGeom prst="rect">
            <a:avLst/>
          </a:prstGeom>
          <a:noFill/>
          <a:ln>
            <a:noFill/>
          </a:ln>
        </p:spPr>
      </p:pic>
      <p:sp>
        <p:nvSpPr>
          <p:cNvPr id="119" name="Google Shape;119;p25"/>
          <p:cNvSpPr txBox="1"/>
          <p:nvPr/>
        </p:nvSpPr>
        <p:spPr>
          <a:xfrm>
            <a:off x="2858975" y="4502225"/>
            <a:ext cx="6105600" cy="5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p:txBody>
      </p:sp>
      <p:sp>
        <p:nvSpPr>
          <p:cNvPr id="120" name="Google Shape;120;p25"/>
          <p:cNvSpPr txBox="1"/>
          <p:nvPr/>
        </p:nvSpPr>
        <p:spPr>
          <a:xfrm>
            <a:off x="606425" y="2198225"/>
            <a:ext cx="5209800" cy="16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400">
                <a:latin typeface="Raleway"/>
                <a:ea typeface="Raleway"/>
                <a:cs typeface="Raleway"/>
                <a:sym typeface="Raleway"/>
              </a:rPr>
              <a:t>Carlton Cummiskey, </a:t>
            </a:r>
            <a:r>
              <a:rPr b="1" i="1" lang="en" sz="2400">
                <a:solidFill>
                  <a:schemeClr val="dk2"/>
                </a:solidFill>
                <a:latin typeface="Raleway"/>
                <a:ea typeface="Raleway"/>
                <a:cs typeface="Raleway"/>
                <a:sym typeface="Raleway"/>
              </a:rPr>
              <a:t>Winter Haberle, Kaia Levey, Mason Berry, Eva Hynes, Maddy Cheney,  Katie Rush, Liam Poulin, Hadley Kielich </a:t>
            </a:r>
            <a:endParaRPr b="1" i="1" sz="2400">
              <a:solidFill>
                <a:schemeClr val="dk2"/>
              </a:solidFill>
              <a:latin typeface="Raleway"/>
              <a:ea typeface="Raleway"/>
              <a:cs typeface="Raleway"/>
              <a:sym typeface="Raleway"/>
            </a:endParaRPr>
          </a:p>
          <a:p>
            <a:pPr indent="0" lvl="0" marL="0" rtl="0" algn="l">
              <a:spcBef>
                <a:spcPts val="0"/>
              </a:spcBef>
              <a:spcAft>
                <a:spcPts val="0"/>
              </a:spcAft>
              <a:buNone/>
            </a:pPr>
            <a:r>
              <a:t/>
            </a:r>
            <a:endParaRPr b="1" i="1" sz="2400">
              <a:solidFill>
                <a:schemeClr val="dk2"/>
              </a:solidFill>
              <a:latin typeface="Raleway"/>
              <a:ea typeface="Raleway"/>
              <a:cs typeface="Raleway"/>
              <a:sym typeface="Raleway"/>
            </a:endParaRPr>
          </a:p>
          <a:p>
            <a:pPr indent="457200" lvl="0" marL="1371600" rtl="0" algn="l">
              <a:spcBef>
                <a:spcPts val="0"/>
              </a:spcBef>
              <a:spcAft>
                <a:spcPts val="0"/>
              </a:spcAft>
              <a:buNone/>
            </a:pPr>
            <a:r>
              <a:rPr b="1" i="1" lang="en" sz="1800">
                <a:latin typeface="Raleway"/>
                <a:ea typeface="Raleway"/>
                <a:cs typeface="Raleway"/>
                <a:sym typeface="Raleway"/>
              </a:rPr>
              <a:t>Harwood Union High School</a:t>
            </a:r>
            <a:endParaRPr b="1" i="1" sz="1800">
              <a:latin typeface="Raleway"/>
              <a:ea typeface="Raleway"/>
              <a:cs typeface="Raleway"/>
              <a:sym typeface="Raleway"/>
            </a:endParaRPr>
          </a:p>
          <a:p>
            <a:pPr indent="457200" lvl="0" marL="1828800" rtl="0" algn="l">
              <a:spcBef>
                <a:spcPts val="0"/>
              </a:spcBef>
              <a:spcAft>
                <a:spcPts val="0"/>
              </a:spcAft>
              <a:buNone/>
            </a:pPr>
            <a:r>
              <a:rPr b="1" i="1" lang="en" sz="1800">
                <a:latin typeface="Raleway"/>
                <a:ea typeface="Raleway"/>
                <a:cs typeface="Raleway"/>
                <a:sym typeface="Raleway"/>
              </a:rPr>
              <a:t>June 4, 2019</a:t>
            </a:r>
            <a:endParaRPr b="1" i="1" sz="1800">
              <a:latin typeface="Raleway"/>
              <a:ea typeface="Raleway"/>
              <a:cs typeface="Raleway"/>
              <a:sym typeface="Raleway"/>
            </a:endParaRPr>
          </a:p>
          <a:p>
            <a:pPr indent="0" lvl="0" marL="0" rtl="0" algn="ctr">
              <a:spcBef>
                <a:spcPts val="0"/>
              </a:spcBef>
              <a:spcAft>
                <a:spcPts val="0"/>
              </a:spcAft>
              <a:buNone/>
            </a:pPr>
            <a:r>
              <a:t/>
            </a:r>
            <a:endParaRPr b="1" i="1" sz="1800">
              <a:latin typeface="Raleway"/>
              <a:ea typeface="Raleway"/>
              <a:cs typeface="Raleway"/>
              <a:sym typeface="Raleway"/>
            </a:endParaRPr>
          </a:p>
          <a:p>
            <a:pPr indent="0" lvl="0" marL="0" rtl="0" algn="ctr">
              <a:spcBef>
                <a:spcPts val="0"/>
              </a:spcBef>
              <a:spcAft>
                <a:spcPts val="0"/>
              </a:spcAft>
              <a:buNone/>
            </a:pPr>
            <a:r>
              <a:t/>
            </a:r>
            <a:endParaRPr b="1" i="1" sz="1800">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34"/>
          <p:cNvSpPr txBox="1"/>
          <p:nvPr/>
        </p:nvSpPr>
        <p:spPr>
          <a:xfrm>
            <a:off x="1309075" y="63625"/>
            <a:ext cx="7091700" cy="170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Teachers get Graduate Credit and </a:t>
            </a:r>
            <a:r>
              <a:rPr b="1" i="1" lang="en" sz="2400">
                <a:solidFill>
                  <a:schemeClr val="dk2"/>
                </a:solidFill>
                <a:latin typeface="Raleway"/>
                <a:ea typeface="Raleway"/>
                <a:cs typeface="Raleway"/>
                <a:sym typeface="Raleway"/>
              </a:rPr>
              <a:t>Students</a:t>
            </a:r>
            <a:r>
              <a:rPr b="1" i="1" lang="en" sz="2400">
                <a:solidFill>
                  <a:schemeClr val="dk2"/>
                </a:solidFill>
                <a:latin typeface="Raleway"/>
                <a:ea typeface="Raleway"/>
                <a:cs typeface="Raleway"/>
                <a:sym typeface="Raleway"/>
              </a:rPr>
              <a:t> get Proficiency Credit to learn about Harkness</a:t>
            </a:r>
            <a:endParaRPr b="1" i="1" sz="2400">
              <a:solidFill>
                <a:schemeClr val="dk2"/>
              </a:solidFill>
              <a:latin typeface="Raleway"/>
              <a:ea typeface="Raleway"/>
              <a:cs typeface="Raleway"/>
              <a:sym typeface="Raleway"/>
            </a:endParaRPr>
          </a:p>
          <a:p>
            <a:pPr indent="0" lvl="0" marL="0" rtl="0" algn="ctr">
              <a:spcBef>
                <a:spcPts val="0"/>
              </a:spcBef>
              <a:spcAft>
                <a:spcPts val="0"/>
              </a:spcAft>
              <a:buNone/>
            </a:pPr>
            <a:r>
              <a:rPr b="1" i="1" lang="en" sz="2400">
                <a:solidFill>
                  <a:schemeClr val="dk2"/>
                </a:solidFill>
                <a:latin typeface="Raleway"/>
                <a:ea typeface="Raleway"/>
                <a:cs typeface="Raleway"/>
                <a:sym typeface="Raleway"/>
              </a:rPr>
              <a:t>We take on Leadership Roles in Teaching Peers and Faculty</a:t>
            </a:r>
            <a:endParaRPr b="1" i="1" sz="2400">
              <a:solidFill>
                <a:schemeClr val="dk2"/>
              </a:solidFill>
              <a:latin typeface="Raleway"/>
              <a:ea typeface="Raleway"/>
              <a:cs typeface="Raleway"/>
              <a:sym typeface="Raleway"/>
            </a:endParaRPr>
          </a:p>
        </p:txBody>
      </p:sp>
      <p:pic>
        <p:nvPicPr>
          <p:cNvPr id="178" name="Google Shape;178;p34"/>
          <p:cNvPicPr preferRelativeResize="0"/>
          <p:nvPr/>
        </p:nvPicPr>
        <p:blipFill>
          <a:blip r:embed="rId3">
            <a:alphaModFix/>
          </a:blip>
          <a:stretch>
            <a:fillRect/>
          </a:stretch>
        </p:blipFill>
        <p:spPr>
          <a:xfrm>
            <a:off x="725875" y="1833625"/>
            <a:ext cx="4087803" cy="3065852"/>
          </a:xfrm>
          <a:prstGeom prst="rect">
            <a:avLst/>
          </a:prstGeom>
          <a:noFill/>
          <a:ln>
            <a:noFill/>
          </a:ln>
        </p:spPr>
      </p:pic>
      <p:pic>
        <p:nvPicPr>
          <p:cNvPr id="179" name="Google Shape;179;p34"/>
          <p:cNvPicPr preferRelativeResize="0"/>
          <p:nvPr/>
        </p:nvPicPr>
        <p:blipFill>
          <a:blip r:embed="rId4">
            <a:alphaModFix/>
          </a:blip>
          <a:stretch>
            <a:fillRect/>
          </a:stretch>
        </p:blipFill>
        <p:spPr>
          <a:xfrm>
            <a:off x="5839800" y="1659525"/>
            <a:ext cx="2395976" cy="34140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35"/>
          <p:cNvSpPr txBox="1"/>
          <p:nvPr>
            <p:ph type="title"/>
          </p:nvPr>
        </p:nvSpPr>
        <p:spPr>
          <a:xfrm>
            <a:off x="311700" y="379525"/>
            <a:ext cx="8520600" cy="89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2400">
                <a:latin typeface="Raleway"/>
                <a:ea typeface="Raleway"/>
                <a:cs typeface="Raleway"/>
                <a:sym typeface="Raleway"/>
              </a:rPr>
              <a:t>All Harwood Freshmen Learn the Skills of Harkness Discussions in Global Studies</a:t>
            </a:r>
            <a:endParaRPr>
              <a:latin typeface="Raleway"/>
              <a:ea typeface="Raleway"/>
              <a:cs typeface="Raleway"/>
              <a:sym typeface="Raleway"/>
            </a:endParaRPr>
          </a:p>
        </p:txBody>
      </p:sp>
      <p:pic>
        <p:nvPicPr>
          <p:cNvPr id="185" name="Google Shape;185;p35"/>
          <p:cNvPicPr preferRelativeResize="0"/>
          <p:nvPr/>
        </p:nvPicPr>
        <p:blipFill>
          <a:blip r:embed="rId3">
            <a:alphaModFix/>
          </a:blip>
          <a:stretch>
            <a:fillRect/>
          </a:stretch>
        </p:blipFill>
        <p:spPr>
          <a:xfrm>
            <a:off x="2053337" y="1223475"/>
            <a:ext cx="5037329" cy="37779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6"/>
          <p:cNvSpPr txBox="1"/>
          <p:nvPr/>
        </p:nvSpPr>
        <p:spPr>
          <a:xfrm>
            <a:off x="208950" y="42425"/>
            <a:ext cx="8726100" cy="10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We  Work with Teachers and Go  Into Classrooms to Help </a:t>
            </a:r>
            <a:r>
              <a:rPr b="1" i="1" lang="en" sz="2400">
                <a:latin typeface="Raleway"/>
                <a:ea typeface="Raleway"/>
                <a:cs typeface="Raleway"/>
                <a:sym typeface="Raleway"/>
              </a:rPr>
              <a:t>Teach our Peers  the Skills of Harkness</a:t>
            </a:r>
            <a:endParaRPr b="1" i="1" sz="2400">
              <a:latin typeface="Raleway"/>
              <a:ea typeface="Raleway"/>
              <a:cs typeface="Raleway"/>
              <a:sym typeface="Raleway"/>
            </a:endParaRPr>
          </a:p>
        </p:txBody>
      </p:sp>
      <p:pic>
        <p:nvPicPr>
          <p:cNvPr id="191" name="Google Shape;191;p36"/>
          <p:cNvPicPr preferRelativeResize="0"/>
          <p:nvPr/>
        </p:nvPicPr>
        <p:blipFill>
          <a:blip r:embed="rId3">
            <a:alphaModFix/>
          </a:blip>
          <a:stretch>
            <a:fillRect/>
          </a:stretch>
        </p:blipFill>
        <p:spPr>
          <a:xfrm>
            <a:off x="1952125" y="1031275"/>
            <a:ext cx="5365997" cy="40244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7"/>
          <p:cNvSpPr txBox="1"/>
          <p:nvPr>
            <p:ph type="title"/>
          </p:nvPr>
        </p:nvSpPr>
        <p:spPr>
          <a:xfrm>
            <a:off x="146075" y="163125"/>
            <a:ext cx="8520600" cy="88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1800">
                <a:latin typeface="Raleway"/>
                <a:ea typeface="Raleway"/>
                <a:cs typeface="Raleway"/>
                <a:sym typeface="Raleway"/>
              </a:rPr>
              <a:t> </a:t>
            </a:r>
            <a:r>
              <a:rPr b="1" i="1" lang="en" sz="2400">
                <a:latin typeface="Raleway"/>
                <a:ea typeface="Raleway"/>
                <a:cs typeface="Raleway"/>
                <a:sym typeface="Raleway"/>
              </a:rPr>
              <a:t>In Harkness Discussions Students Drive the Discussion and Work Collaboratively</a:t>
            </a:r>
            <a:r>
              <a:rPr b="1" i="1" lang="en" sz="2400">
                <a:latin typeface="Cambria"/>
                <a:ea typeface="Cambria"/>
                <a:cs typeface="Cambria"/>
                <a:sym typeface="Cambria"/>
              </a:rPr>
              <a:t> </a:t>
            </a:r>
            <a:r>
              <a:rPr b="1" i="1" lang="en" sz="2400">
                <a:latin typeface="Cambria"/>
                <a:ea typeface="Cambria"/>
                <a:cs typeface="Cambria"/>
                <a:sym typeface="Cambria"/>
              </a:rPr>
              <a:t>  </a:t>
            </a:r>
            <a:endParaRPr sz="2400"/>
          </a:p>
        </p:txBody>
      </p:sp>
      <p:pic>
        <p:nvPicPr>
          <p:cNvPr id="197" name="Google Shape;197;p37"/>
          <p:cNvPicPr preferRelativeResize="0"/>
          <p:nvPr/>
        </p:nvPicPr>
        <p:blipFill>
          <a:blip r:embed="rId3">
            <a:alphaModFix/>
          </a:blip>
          <a:stretch>
            <a:fillRect/>
          </a:stretch>
        </p:blipFill>
        <p:spPr>
          <a:xfrm>
            <a:off x="1990075" y="1183750"/>
            <a:ext cx="5049834" cy="3787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8"/>
          <p:cNvSpPr txBox="1"/>
          <p:nvPr>
            <p:ph type="title"/>
          </p:nvPr>
        </p:nvSpPr>
        <p:spPr>
          <a:xfrm>
            <a:off x="311700" y="445025"/>
            <a:ext cx="8520600" cy="8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1800">
                <a:latin typeface="Raleway"/>
                <a:ea typeface="Raleway"/>
                <a:cs typeface="Raleway"/>
                <a:sym typeface="Raleway"/>
              </a:rPr>
              <a:t> </a:t>
            </a:r>
            <a:r>
              <a:rPr b="1" i="1" lang="en" sz="2400">
                <a:latin typeface="Raleway"/>
                <a:ea typeface="Raleway"/>
                <a:cs typeface="Raleway"/>
                <a:sym typeface="Raleway"/>
              </a:rPr>
              <a:t>The Teacher is at the Table but Students Do the Work!</a:t>
            </a:r>
            <a:r>
              <a:rPr b="1" i="1" lang="en" sz="2400">
                <a:latin typeface="Cambria"/>
                <a:ea typeface="Cambria"/>
                <a:cs typeface="Cambria"/>
                <a:sym typeface="Cambria"/>
              </a:rPr>
              <a:t> </a:t>
            </a:r>
            <a:endParaRPr sz="2400"/>
          </a:p>
        </p:txBody>
      </p:sp>
      <p:pic>
        <p:nvPicPr>
          <p:cNvPr id="203" name="Google Shape;203;p38"/>
          <p:cNvPicPr preferRelativeResize="0"/>
          <p:nvPr/>
        </p:nvPicPr>
        <p:blipFill>
          <a:blip r:embed="rId3">
            <a:alphaModFix/>
          </a:blip>
          <a:stretch>
            <a:fillRect/>
          </a:stretch>
        </p:blipFill>
        <p:spPr>
          <a:xfrm>
            <a:off x="1938500" y="1027625"/>
            <a:ext cx="5267000" cy="3750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9"/>
          <p:cNvSpPr txBox="1"/>
          <p:nvPr>
            <p:ph type="title"/>
          </p:nvPr>
        </p:nvSpPr>
        <p:spPr>
          <a:xfrm>
            <a:off x="431300" y="181250"/>
            <a:ext cx="8520600" cy="79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2400">
                <a:latin typeface="Raleway"/>
                <a:ea typeface="Raleway"/>
                <a:cs typeface="Raleway"/>
                <a:sym typeface="Raleway"/>
              </a:rPr>
              <a:t>Teachers and Students Track the Discussion and Give Feedback</a:t>
            </a:r>
            <a:endParaRPr sz="2400">
              <a:latin typeface="Raleway"/>
              <a:ea typeface="Raleway"/>
              <a:cs typeface="Raleway"/>
              <a:sym typeface="Raleway"/>
            </a:endParaRPr>
          </a:p>
        </p:txBody>
      </p:sp>
      <p:pic>
        <p:nvPicPr>
          <p:cNvPr id="209" name="Google Shape;209;p39"/>
          <p:cNvPicPr preferRelativeResize="0"/>
          <p:nvPr/>
        </p:nvPicPr>
        <p:blipFill>
          <a:blip r:embed="rId3">
            <a:alphaModFix/>
          </a:blip>
          <a:stretch>
            <a:fillRect/>
          </a:stretch>
        </p:blipFill>
        <p:spPr>
          <a:xfrm>
            <a:off x="920125" y="1017725"/>
            <a:ext cx="2562288" cy="3416404"/>
          </a:xfrm>
          <a:prstGeom prst="rect">
            <a:avLst/>
          </a:prstGeom>
          <a:noFill/>
          <a:ln>
            <a:noFill/>
          </a:ln>
        </p:spPr>
      </p:pic>
      <p:pic>
        <p:nvPicPr>
          <p:cNvPr id="210" name="Google Shape;210;p39"/>
          <p:cNvPicPr preferRelativeResize="0"/>
          <p:nvPr/>
        </p:nvPicPr>
        <p:blipFill>
          <a:blip r:embed="rId4">
            <a:alphaModFix/>
          </a:blip>
          <a:stretch>
            <a:fillRect/>
          </a:stretch>
        </p:blipFill>
        <p:spPr>
          <a:xfrm>
            <a:off x="5471350" y="900225"/>
            <a:ext cx="2738550" cy="3651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40"/>
          <p:cNvSpPr txBox="1"/>
          <p:nvPr>
            <p:ph type="title"/>
          </p:nvPr>
        </p:nvSpPr>
        <p:spPr>
          <a:xfrm>
            <a:off x="311700" y="181250"/>
            <a:ext cx="8520600" cy="64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2400">
                <a:latin typeface="Raleway"/>
                <a:ea typeface="Raleway"/>
                <a:cs typeface="Raleway"/>
                <a:sym typeface="Raleway"/>
              </a:rPr>
              <a:t> In Harkness We Self Assess and Reflect on our Learning </a:t>
            </a:r>
            <a:endParaRPr sz="2400">
              <a:latin typeface="Raleway"/>
              <a:ea typeface="Raleway"/>
              <a:cs typeface="Raleway"/>
              <a:sym typeface="Raleway"/>
            </a:endParaRPr>
          </a:p>
        </p:txBody>
      </p:sp>
      <p:pic>
        <p:nvPicPr>
          <p:cNvPr id="216" name="Google Shape;216;p40"/>
          <p:cNvPicPr preferRelativeResize="0"/>
          <p:nvPr/>
        </p:nvPicPr>
        <p:blipFill>
          <a:blip r:embed="rId3">
            <a:alphaModFix/>
          </a:blip>
          <a:stretch>
            <a:fillRect/>
          </a:stretch>
        </p:blipFill>
        <p:spPr>
          <a:xfrm>
            <a:off x="1812445" y="1027550"/>
            <a:ext cx="5373557" cy="40301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41"/>
          <p:cNvSpPr txBox="1"/>
          <p:nvPr>
            <p:ph type="title"/>
          </p:nvPr>
        </p:nvSpPr>
        <p:spPr>
          <a:xfrm>
            <a:off x="311700" y="240950"/>
            <a:ext cx="8520600" cy="84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We also Give Feedback to Teachers on their Harkness Practice and How our Classes Can be Better</a:t>
            </a:r>
            <a:endParaRPr b="1" i="1" sz="2400">
              <a:latin typeface="Raleway"/>
              <a:ea typeface="Raleway"/>
              <a:cs typeface="Raleway"/>
              <a:sym typeface="Raleway"/>
            </a:endParaRPr>
          </a:p>
        </p:txBody>
      </p:sp>
      <p:pic>
        <p:nvPicPr>
          <p:cNvPr id="222" name="Google Shape;222;p41"/>
          <p:cNvPicPr preferRelativeResize="0"/>
          <p:nvPr/>
        </p:nvPicPr>
        <p:blipFill>
          <a:blip r:embed="rId3">
            <a:alphaModFix/>
          </a:blip>
          <a:stretch>
            <a:fillRect/>
          </a:stretch>
        </p:blipFill>
        <p:spPr>
          <a:xfrm>
            <a:off x="623650" y="1377950"/>
            <a:ext cx="2709867" cy="3613156"/>
          </a:xfrm>
          <a:prstGeom prst="rect">
            <a:avLst/>
          </a:prstGeom>
          <a:noFill/>
          <a:ln>
            <a:noFill/>
          </a:ln>
        </p:spPr>
      </p:pic>
      <p:pic>
        <p:nvPicPr>
          <p:cNvPr id="223" name="Google Shape;223;p41"/>
          <p:cNvPicPr preferRelativeResize="0"/>
          <p:nvPr/>
        </p:nvPicPr>
        <p:blipFill>
          <a:blip r:embed="rId4">
            <a:alphaModFix/>
          </a:blip>
          <a:stretch>
            <a:fillRect/>
          </a:stretch>
        </p:blipFill>
        <p:spPr>
          <a:xfrm>
            <a:off x="3789867" y="1377950"/>
            <a:ext cx="4817534" cy="36131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42"/>
          <p:cNvSpPr txBox="1"/>
          <p:nvPr/>
        </p:nvSpPr>
        <p:spPr>
          <a:xfrm>
            <a:off x="164950" y="68100"/>
            <a:ext cx="8554200" cy="5007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3600">
                <a:solidFill>
                  <a:schemeClr val="dk1"/>
                </a:solidFill>
                <a:highlight>
                  <a:schemeClr val="lt1"/>
                </a:highlight>
                <a:latin typeface="Raleway"/>
                <a:ea typeface="Raleway"/>
                <a:cs typeface="Raleway"/>
                <a:sym typeface="Raleway"/>
              </a:rPr>
              <a:t>Harwood has been recognized by Phillips Exeter Academy as one of five public high schools in the nation for its work with Harkness</a:t>
            </a:r>
            <a:endParaRPr b="1" i="1" sz="3600">
              <a:solidFill>
                <a:schemeClr val="dk1"/>
              </a:solidFill>
              <a:highlight>
                <a:schemeClr val="lt1"/>
              </a:highlight>
              <a:latin typeface="Raleway"/>
              <a:ea typeface="Raleway"/>
              <a:cs typeface="Raleway"/>
              <a:sym typeface="Raleway"/>
            </a:endParaRPr>
          </a:p>
          <a:p>
            <a:pPr indent="0" lvl="0" marL="0" rtl="0" algn="ctr">
              <a:lnSpc>
                <a:spcPct val="115000"/>
              </a:lnSpc>
              <a:spcBef>
                <a:spcPts val="0"/>
              </a:spcBef>
              <a:spcAft>
                <a:spcPts val="0"/>
              </a:spcAft>
              <a:buNone/>
            </a:pPr>
            <a:r>
              <a:t/>
            </a:r>
            <a:endParaRPr b="1" i="1" sz="3600">
              <a:solidFill>
                <a:schemeClr val="dk1"/>
              </a:solidFill>
              <a:highlight>
                <a:schemeClr val="lt1"/>
              </a:highlight>
              <a:latin typeface="Raleway"/>
              <a:ea typeface="Raleway"/>
              <a:cs typeface="Raleway"/>
              <a:sym typeface="Raleway"/>
            </a:endParaRPr>
          </a:p>
          <a:p>
            <a:pPr indent="0" lvl="0" marL="0" rtl="0" algn="ctr">
              <a:lnSpc>
                <a:spcPct val="115000"/>
              </a:lnSpc>
              <a:spcBef>
                <a:spcPts val="0"/>
              </a:spcBef>
              <a:spcAft>
                <a:spcPts val="0"/>
              </a:spcAft>
              <a:buNone/>
            </a:pPr>
            <a:r>
              <a:rPr b="1" i="1" lang="en" sz="3000">
                <a:solidFill>
                  <a:schemeClr val="dk2"/>
                </a:solidFill>
                <a:highlight>
                  <a:schemeClr val="lt1"/>
                </a:highlight>
                <a:latin typeface="Raleway"/>
                <a:ea typeface="Raleway"/>
                <a:cs typeface="Raleway"/>
                <a:sym typeface="Raleway"/>
              </a:rPr>
              <a:t>Our work using student- teacher partnerships as a model for school transformation is unique</a:t>
            </a:r>
            <a:endParaRPr b="1" i="1" sz="3000">
              <a:solidFill>
                <a:schemeClr val="dk2"/>
              </a:solidFill>
              <a:highlight>
                <a:schemeClr val="lt1"/>
              </a:highlight>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43"/>
          <p:cNvSpPr txBox="1"/>
          <p:nvPr>
            <p:ph type="title"/>
          </p:nvPr>
        </p:nvSpPr>
        <p:spPr>
          <a:xfrm>
            <a:off x="311700" y="445025"/>
            <a:ext cx="8520600" cy="95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a:latin typeface="Raleway"/>
                <a:ea typeface="Raleway"/>
                <a:cs typeface="Raleway"/>
                <a:sym typeface="Raleway"/>
              </a:rPr>
              <a:t>What is it like to Learn in a Classroom that are Designed Around Inquiry and Agency?</a:t>
            </a:r>
            <a:endParaRPr b="1" i="1">
              <a:latin typeface="Raleway"/>
              <a:ea typeface="Raleway"/>
              <a:cs typeface="Raleway"/>
              <a:sym typeface="Raleway"/>
            </a:endParaRPr>
          </a:p>
          <a:p>
            <a:pPr indent="0" lvl="0" marL="0" rtl="0" algn="ctr">
              <a:spcBef>
                <a:spcPts val="0"/>
              </a:spcBef>
              <a:spcAft>
                <a:spcPts val="0"/>
              </a:spcAft>
              <a:buClr>
                <a:schemeClr val="dk1"/>
              </a:buClr>
              <a:buSzPts val="1100"/>
              <a:buFont typeface="Arial"/>
              <a:buNone/>
            </a:pPr>
            <a:r>
              <a:t/>
            </a:r>
            <a:endParaRPr/>
          </a:p>
        </p:txBody>
      </p:sp>
      <p:pic>
        <p:nvPicPr>
          <p:cNvPr id="234" name="Google Shape;234;p43"/>
          <p:cNvPicPr preferRelativeResize="0"/>
          <p:nvPr/>
        </p:nvPicPr>
        <p:blipFill>
          <a:blip r:embed="rId3">
            <a:alphaModFix/>
          </a:blip>
          <a:stretch>
            <a:fillRect/>
          </a:stretch>
        </p:blipFill>
        <p:spPr>
          <a:xfrm>
            <a:off x="2301000" y="1526800"/>
            <a:ext cx="4521223" cy="3390925"/>
          </a:xfrm>
          <a:prstGeom prst="rect">
            <a:avLst/>
          </a:prstGeom>
          <a:noFill/>
          <a:ln>
            <a:noFill/>
          </a:ln>
        </p:spPr>
      </p:pic>
      <p:sp>
        <p:nvSpPr>
          <p:cNvPr id="235" name="Google Shape;235;p43"/>
          <p:cNvSpPr txBox="1"/>
          <p:nvPr/>
        </p:nvSpPr>
        <p:spPr>
          <a:xfrm rot="385904">
            <a:off x="-10250" y="1520276"/>
            <a:ext cx="2260326" cy="104059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1800">
                <a:solidFill>
                  <a:schemeClr val="dk1"/>
                </a:solidFill>
                <a:latin typeface="Raleway"/>
                <a:ea typeface="Raleway"/>
                <a:cs typeface="Raleway"/>
                <a:sym typeface="Raleway"/>
              </a:rPr>
              <a:t>How does Harkness impact my learning?</a:t>
            </a:r>
            <a:endParaRPr sz="1800"/>
          </a:p>
        </p:txBody>
      </p:sp>
      <p:sp>
        <p:nvSpPr>
          <p:cNvPr id="236" name="Google Shape;236;p43"/>
          <p:cNvSpPr txBox="1"/>
          <p:nvPr/>
        </p:nvSpPr>
        <p:spPr>
          <a:xfrm rot="-788407">
            <a:off x="7206521" y="1244065"/>
            <a:ext cx="1921408" cy="204386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1800">
                <a:solidFill>
                  <a:schemeClr val="dk1"/>
                </a:solidFill>
                <a:latin typeface="Raleway"/>
                <a:ea typeface="Raleway"/>
                <a:cs typeface="Raleway"/>
                <a:sym typeface="Raleway"/>
              </a:rPr>
              <a:t>What new mindset and skills does this require for both students and teachers?</a:t>
            </a:r>
            <a:r>
              <a:rPr b="1" i="1" lang="en" sz="2400">
                <a:solidFill>
                  <a:schemeClr val="dk1"/>
                </a:solidFill>
                <a:latin typeface="Raleway"/>
                <a:ea typeface="Raleway"/>
                <a:cs typeface="Raleway"/>
                <a:sym typeface="Raleway"/>
              </a:rPr>
              <a:t> </a:t>
            </a:r>
            <a:endParaRPr sz="2400"/>
          </a:p>
        </p:txBody>
      </p:sp>
      <p:sp>
        <p:nvSpPr>
          <p:cNvPr id="237" name="Google Shape;237;p43"/>
          <p:cNvSpPr txBox="1"/>
          <p:nvPr/>
        </p:nvSpPr>
        <p:spPr>
          <a:xfrm rot="553770">
            <a:off x="-45058" y="3153132"/>
            <a:ext cx="2233313" cy="132848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3000">
                <a:solidFill>
                  <a:schemeClr val="dk1"/>
                </a:solidFill>
                <a:latin typeface="Raleway"/>
                <a:ea typeface="Raleway"/>
                <a:cs typeface="Raleway"/>
                <a:sym typeface="Raleway"/>
              </a:rPr>
              <a:t> </a:t>
            </a:r>
            <a:r>
              <a:rPr b="1" i="1" lang="en" sz="1800">
                <a:solidFill>
                  <a:schemeClr val="dk1"/>
                </a:solidFill>
                <a:latin typeface="Raleway"/>
                <a:ea typeface="Raleway"/>
                <a:cs typeface="Raleway"/>
                <a:sym typeface="Raleway"/>
              </a:rPr>
              <a:t>What are the advantages of Harkness?</a:t>
            </a:r>
            <a:r>
              <a:rPr b="1" i="1" lang="en" sz="2400">
                <a:solidFill>
                  <a:schemeClr val="dk1"/>
                </a:solidFill>
                <a:latin typeface="Raleway"/>
                <a:ea typeface="Raleway"/>
                <a:cs typeface="Raleway"/>
                <a:sym typeface="Raleway"/>
              </a:rPr>
              <a:t>  </a:t>
            </a:r>
            <a:endParaRPr sz="2400"/>
          </a:p>
        </p:txBody>
      </p:sp>
      <p:sp>
        <p:nvSpPr>
          <p:cNvPr id="238" name="Google Shape;238;p43"/>
          <p:cNvSpPr txBox="1"/>
          <p:nvPr/>
        </p:nvSpPr>
        <p:spPr>
          <a:xfrm rot="-1106429">
            <a:off x="7183321" y="3632074"/>
            <a:ext cx="1963205" cy="123404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aleway"/>
                <a:ea typeface="Raleway"/>
                <a:cs typeface="Raleway"/>
                <a:sym typeface="Raleway"/>
              </a:rPr>
              <a:t>What is challenging about </a:t>
            </a:r>
            <a:r>
              <a:rPr b="1" lang="en" sz="1800">
                <a:latin typeface="Raleway"/>
                <a:ea typeface="Raleway"/>
                <a:cs typeface="Raleway"/>
                <a:sym typeface="Raleway"/>
              </a:rPr>
              <a:t>   Harkness? </a:t>
            </a:r>
            <a:endParaRPr b="1" sz="1800">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24" name="Shape 124"/>
        <p:cNvGrpSpPr/>
        <p:nvPr/>
      </p:nvGrpSpPr>
      <p:grpSpPr>
        <a:xfrm>
          <a:off x="0" y="0"/>
          <a:ext cx="0" cy="0"/>
          <a:chOff x="0" y="0"/>
          <a:chExt cx="0" cy="0"/>
        </a:xfrm>
      </p:grpSpPr>
      <p:sp>
        <p:nvSpPr>
          <p:cNvPr id="125" name="Google Shape;125;p26"/>
          <p:cNvSpPr txBox="1"/>
          <p:nvPr/>
        </p:nvSpPr>
        <p:spPr>
          <a:xfrm>
            <a:off x="549675" y="274850"/>
            <a:ext cx="7800300" cy="471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000">
                <a:solidFill>
                  <a:schemeClr val="dk2"/>
                </a:solidFill>
                <a:latin typeface="Raleway"/>
                <a:ea typeface="Raleway"/>
                <a:cs typeface="Raleway"/>
                <a:sym typeface="Raleway"/>
              </a:rPr>
              <a:t>Hello Everyone!</a:t>
            </a:r>
            <a:endParaRPr b="1" i="1" sz="3000">
              <a:solidFill>
                <a:schemeClr val="dk2"/>
              </a:solidFill>
              <a:latin typeface="Raleway"/>
              <a:ea typeface="Raleway"/>
              <a:cs typeface="Raleway"/>
              <a:sym typeface="Raleway"/>
            </a:endParaRPr>
          </a:p>
          <a:p>
            <a:pPr indent="0" lvl="0" marL="0" rtl="0" algn="l">
              <a:spcBef>
                <a:spcPts val="0"/>
              </a:spcBef>
              <a:spcAft>
                <a:spcPts val="0"/>
              </a:spcAft>
              <a:buNone/>
            </a:pPr>
            <a:r>
              <a:t/>
            </a:r>
            <a:endParaRPr sz="1200">
              <a:solidFill>
                <a:schemeClr val="dk2"/>
              </a:solidFill>
              <a:latin typeface="Raleway"/>
              <a:ea typeface="Raleway"/>
              <a:cs typeface="Raleway"/>
              <a:sym typeface="Raleway"/>
            </a:endParaRPr>
          </a:p>
          <a:p>
            <a:pPr indent="0" lvl="0" marL="0" rtl="0" algn="ctr">
              <a:spcBef>
                <a:spcPts val="0"/>
              </a:spcBef>
              <a:spcAft>
                <a:spcPts val="0"/>
              </a:spcAft>
              <a:buNone/>
            </a:pPr>
            <a:r>
              <a:rPr b="1" i="1" lang="en" sz="3000">
                <a:solidFill>
                  <a:schemeClr val="dk2"/>
                </a:solidFill>
                <a:latin typeface="Raleway"/>
                <a:ea typeface="Raleway"/>
                <a:cs typeface="Raleway"/>
                <a:sym typeface="Raleway"/>
              </a:rPr>
              <a:t>Our Agenda</a:t>
            </a:r>
            <a:endParaRPr b="1" i="1" sz="3000">
              <a:solidFill>
                <a:schemeClr val="dk2"/>
              </a:solidFill>
              <a:latin typeface="Raleway"/>
              <a:ea typeface="Raleway"/>
              <a:cs typeface="Raleway"/>
              <a:sym typeface="Raleway"/>
            </a:endParaRPr>
          </a:p>
          <a:p>
            <a:pPr indent="0" lvl="0" marL="0" rtl="0" algn="l">
              <a:spcBef>
                <a:spcPts val="0"/>
              </a:spcBef>
              <a:spcAft>
                <a:spcPts val="0"/>
              </a:spcAft>
              <a:buNone/>
            </a:pPr>
            <a:r>
              <a:t/>
            </a:r>
            <a:endParaRPr sz="2400">
              <a:solidFill>
                <a:schemeClr val="dk2"/>
              </a:solidFill>
              <a:latin typeface="Raleway"/>
              <a:ea typeface="Raleway"/>
              <a:cs typeface="Raleway"/>
              <a:sym typeface="Raleway"/>
            </a:endParaRPr>
          </a:p>
          <a:p>
            <a:pPr indent="0" lvl="0" marL="0" rtl="0" algn="l">
              <a:spcBef>
                <a:spcPts val="0"/>
              </a:spcBef>
              <a:spcAft>
                <a:spcPts val="0"/>
              </a:spcAft>
              <a:buNone/>
            </a:pPr>
            <a:r>
              <a:rPr b="1" i="1" lang="en" sz="2400">
                <a:solidFill>
                  <a:schemeClr val="dk2"/>
                </a:solidFill>
                <a:latin typeface="Raleway"/>
                <a:ea typeface="Raleway"/>
                <a:cs typeface="Raleway"/>
                <a:sym typeface="Raleway"/>
              </a:rPr>
              <a:t>What we are doing at Harwood to transform  teaching and learning using Student Agency and the Harkness Pedagogy </a:t>
            </a:r>
            <a:endParaRPr b="1" i="1" sz="2400">
              <a:solidFill>
                <a:schemeClr val="dk2"/>
              </a:solidFill>
              <a:latin typeface="Raleway"/>
              <a:ea typeface="Raleway"/>
              <a:cs typeface="Raleway"/>
              <a:sym typeface="Raleway"/>
            </a:endParaRPr>
          </a:p>
          <a:p>
            <a:pPr indent="0" lvl="0" marL="0" rtl="0" algn="l">
              <a:spcBef>
                <a:spcPts val="0"/>
              </a:spcBef>
              <a:spcAft>
                <a:spcPts val="0"/>
              </a:spcAft>
              <a:buNone/>
            </a:pPr>
            <a:r>
              <a:t/>
            </a:r>
            <a:endParaRPr sz="2400">
              <a:solidFill>
                <a:schemeClr val="dk2"/>
              </a:solidFill>
              <a:latin typeface="Raleway"/>
              <a:ea typeface="Raleway"/>
              <a:cs typeface="Raleway"/>
              <a:sym typeface="Raleway"/>
            </a:endParaRPr>
          </a:p>
          <a:p>
            <a:pPr indent="0" lvl="0" marL="0" rtl="0" algn="l">
              <a:spcBef>
                <a:spcPts val="0"/>
              </a:spcBef>
              <a:spcAft>
                <a:spcPts val="0"/>
              </a:spcAft>
              <a:buNone/>
            </a:pPr>
            <a:r>
              <a:rPr b="1" i="1" lang="en" sz="2400">
                <a:solidFill>
                  <a:schemeClr val="dk2"/>
                </a:solidFill>
                <a:latin typeface="Raleway"/>
                <a:ea typeface="Raleway"/>
                <a:cs typeface="Raleway"/>
                <a:sym typeface="Raleway"/>
              </a:rPr>
              <a:t>What is it like to learn in a Harkness classroom? </a:t>
            </a:r>
            <a:endParaRPr b="1" i="1" sz="2400">
              <a:solidFill>
                <a:schemeClr val="dk2"/>
              </a:solidFill>
              <a:latin typeface="Raleway"/>
              <a:ea typeface="Raleway"/>
              <a:cs typeface="Raleway"/>
              <a:sym typeface="Raleway"/>
            </a:endParaRPr>
          </a:p>
          <a:p>
            <a:pPr indent="0" lvl="0" marL="0" rtl="0" algn="l">
              <a:spcBef>
                <a:spcPts val="0"/>
              </a:spcBef>
              <a:spcAft>
                <a:spcPts val="0"/>
              </a:spcAft>
              <a:buNone/>
            </a:pPr>
            <a:r>
              <a:rPr b="1" i="1" lang="en" sz="2400">
                <a:solidFill>
                  <a:schemeClr val="dk2"/>
                </a:solidFill>
                <a:latin typeface="Raleway"/>
                <a:ea typeface="Raleway"/>
                <a:cs typeface="Raleway"/>
                <a:sym typeface="Raleway"/>
              </a:rPr>
              <a:t>        Our Reflections…….</a:t>
            </a:r>
            <a:endParaRPr b="1" i="1" sz="2400">
              <a:solidFill>
                <a:schemeClr val="dk2"/>
              </a:solidFill>
              <a:latin typeface="Raleway"/>
              <a:ea typeface="Raleway"/>
              <a:cs typeface="Raleway"/>
              <a:sym typeface="Raleway"/>
            </a:endParaRPr>
          </a:p>
          <a:p>
            <a:pPr indent="0" lvl="0" marL="0" rtl="0" algn="l">
              <a:spcBef>
                <a:spcPts val="0"/>
              </a:spcBef>
              <a:spcAft>
                <a:spcPts val="0"/>
              </a:spcAft>
              <a:buNone/>
            </a:pPr>
            <a:r>
              <a:t/>
            </a:r>
            <a:endParaRPr sz="2400">
              <a:solidFill>
                <a:schemeClr val="dk2"/>
              </a:solidFill>
              <a:latin typeface="Raleway"/>
              <a:ea typeface="Raleway"/>
              <a:cs typeface="Raleway"/>
              <a:sym typeface="Raleway"/>
            </a:endParaRPr>
          </a:p>
          <a:p>
            <a:pPr indent="0" lvl="0" marL="0" rtl="0" algn="l">
              <a:spcBef>
                <a:spcPts val="0"/>
              </a:spcBef>
              <a:spcAft>
                <a:spcPts val="0"/>
              </a:spcAft>
              <a:buNone/>
            </a:pPr>
            <a:r>
              <a:t/>
            </a:r>
            <a:endParaRPr b="1" i="1" sz="2400">
              <a:solidFill>
                <a:schemeClr val="dk2"/>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44"/>
          <p:cNvSpPr txBox="1"/>
          <p:nvPr>
            <p:ph type="title"/>
          </p:nvPr>
        </p:nvSpPr>
        <p:spPr>
          <a:xfrm>
            <a:off x="311700" y="211800"/>
            <a:ext cx="8520600" cy="94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a:latin typeface="Raleway"/>
                <a:ea typeface="Raleway"/>
                <a:cs typeface="Raleway"/>
                <a:sym typeface="Raleway"/>
              </a:rPr>
              <a:t>Carlton</a:t>
            </a:r>
            <a:endParaRPr/>
          </a:p>
        </p:txBody>
      </p:sp>
      <p:sp>
        <p:nvSpPr>
          <p:cNvPr id="244" name="Google Shape;244;p44"/>
          <p:cNvSpPr txBox="1"/>
          <p:nvPr/>
        </p:nvSpPr>
        <p:spPr>
          <a:xfrm>
            <a:off x="2785500" y="2784025"/>
            <a:ext cx="39558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5" name="Google Shape;245;p44"/>
          <p:cNvPicPr preferRelativeResize="0"/>
          <p:nvPr/>
        </p:nvPicPr>
        <p:blipFill>
          <a:blip r:embed="rId3">
            <a:alphaModFix/>
          </a:blip>
          <a:stretch>
            <a:fillRect/>
          </a:stretch>
        </p:blipFill>
        <p:spPr>
          <a:xfrm>
            <a:off x="4641975" y="2784026"/>
            <a:ext cx="3523341" cy="1980900"/>
          </a:xfrm>
          <a:prstGeom prst="rect">
            <a:avLst/>
          </a:prstGeom>
          <a:noFill/>
          <a:ln>
            <a:noFill/>
          </a:ln>
        </p:spPr>
      </p:pic>
      <p:pic>
        <p:nvPicPr>
          <p:cNvPr id="246" name="Google Shape;246;p44"/>
          <p:cNvPicPr preferRelativeResize="0"/>
          <p:nvPr/>
        </p:nvPicPr>
        <p:blipFill>
          <a:blip r:embed="rId4">
            <a:alphaModFix/>
          </a:blip>
          <a:stretch>
            <a:fillRect/>
          </a:stretch>
        </p:blipFill>
        <p:spPr>
          <a:xfrm>
            <a:off x="5595732" y="1069284"/>
            <a:ext cx="2090499" cy="1567874"/>
          </a:xfrm>
          <a:prstGeom prst="rect">
            <a:avLst/>
          </a:prstGeom>
          <a:noFill/>
          <a:ln>
            <a:noFill/>
          </a:ln>
        </p:spPr>
      </p:pic>
      <p:pic>
        <p:nvPicPr>
          <p:cNvPr id="247" name="Google Shape;247;p44"/>
          <p:cNvPicPr preferRelativeResize="0"/>
          <p:nvPr/>
        </p:nvPicPr>
        <p:blipFill rotWithShape="1">
          <a:blip r:embed="rId5">
            <a:alphaModFix/>
          </a:blip>
          <a:srcRect b="0" l="21467" r="20338" t="0"/>
          <a:stretch/>
        </p:blipFill>
        <p:spPr>
          <a:xfrm>
            <a:off x="-11250" y="0"/>
            <a:ext cx="289835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45"/>
          <p:cNvSpPr txBox="1"/>
          <p:nvPr>
            <p:ph idx="1" type="body"/>
          </p:nvPr>
        </p:nvSpPr>
        <p:spPr>
          <a:xfrm>
            <a:off x="684700" y="143100"/>
            <a:ext cx="8520600" cy="599100"/>
          </a:xfrm>
          <a:prstGeom prst="rect">
            <a:avLst/>
          </a:prstGeom>
        </p:spPr>
        <p:txBody>
          <a:bodyPr anchorCtr="0" anchor="t" bIns="91425" lIns="91425" spcFirstLastPara="1" rIns="91425" wrap="square" tIns="91425">
            <a:noAutofit/>
          </a:bodyPr>
          <a:lstStyle/>
          <a:p>
            <a:pPr indent="457200" lvl="0" marL="1371600" rtl="0" algn="l">
              <a:lnSpc>
                <a:spcPct val="100000"/>
              </a:lnSpc>
              <a:spcBef>
                <a:spcPts val="0"/>
              </a:spcBef>
              <a:spcAft>
                <a:spcPts val="0"/>
              </a:spcAft>
              <a:buNone/>
            </a:pPr>
            <a:r>
              <a:rPr b="1" i="1" lang="en" sz="2800">
                <a:solidFill>
                  <a:schemeClr val="dk1"/>
                </a:solidFill>
                <a:latin typeface="Raleway"/>
                <a:ea typeface="Raleway"/>
                <a:cs typeface="Raleway"/>
                <a:sym typeface="Raleway"/>
              </a:rPr>
              <a:t>          Winter and Kaia</a:t>
            </a:r>
            <a:endParaRPr b="1" i="1" sz="2800">
              <a:solidFill>
                <a:schemeClr val="dk1"/>
              </a:solidFill>
              <a:latin typeface="Raleway"/>
              <a:ea typeface="Raleway"/>
              <a:cs typeface="Raleway"/>
              <a:sym typeface="Raleway"/>
            </a:endParaRPr>
          </a:p>
          <a:p>
            <a:pPr indent="0" lvl="0" marL="0" rtl="0" algn="l">
              <a:spcBef>
                <a:spcPts val="0"/>
              </a:spcBef>
              <a:spcAft>
                <a:spcPts val="1600"/>
              </a:spcAft>
              <a:buNone/>
            </a:pPr>
            <a:r>
              <a:t/>
            </a:r>
            <a:endParaRPr/>
          </a:p>
        </p:txBody>
      </p:sp>
      <p:pic>
        <p:nvPicPr>
          <p:cNvPr id="253" name="Google Shape;253;p45"/>
          <p:cNvPicPr preferRelativeResize="0"/>
          <p:nvPr/>
        </p:nvPicPr>
        <p:blipFill rotWithShape="1">
          <a:blip r:embed="rId3">
            <a:alphaModFix/>
          </a:blip>
          <a:srcRect b="0" l="9200" r="4406" t="10690"/>
          <a:stretch/>
        </p:blipFill>
        <p:spPr>
          <a:xfrm>
            <a:off x="3227902" y="789700"/>
            <a:ext cx="2975125" cy="41008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457200" lvl="0" marL="1371600" rtl="0" algn="l">
              <a:spcBef>
                <a:spcPts val="0"/>
              </a:spcBef>
              <a:spcAft>
                <a:spcPts val="0"/>
              </a:spcAft>
              <a:buClr>
                <a:schemeClr val="dk1"/>
              </a:buClr>
              <a:buSzPts val="1100"/>
              <a:buFont typeface="Arial"/>
              <a:buNone/>
            </a:pPr>
            <a:r>
              <a:rPr b="1" i="1" lang="en">
                <a:latin typeface="Raleway"/>
                <a:ea typeface="Raleway"/>
                <a:cs typeface="Raleway"/>
                <a:sym typeface="Raleway"/>
              </a:rPr>
              <a:t>                       Liam</a:t>
            </a:r>
            <a:endParaRPr/>
          </a:p>
        </p:txBody>
      </p:sp>
      <p:pic>
        <p:nvPicPr>
          <p:cNvPr id="259" name="Google Shape;259;p46"/>
          <p:cNvPicPr preferRelativeResize="0"/>
          <p:nvPr/>
        </p:nvPicPr>
        <p:blipFill>
          <a:blip r:embed="rId3">
            <a:alphaModFix/>
          </a:blip>
          <a:stretch>
            <a:fillRect/>
          </a:stretch>
        </p:blipFill>
        <p:spPr>
          <a:xfrm>
            <a:off x="1716325" y="1017725"/>
            <a:ext cx="5501029" cy="41257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7"/>
          <p:cNvSpPr txBox="1"/>
          <p:nvPr>
            <p:ph type="title"/>
          </p:nvPr>
        </p:nvSpPr>
        <p:spPr>
          <a:xfrm>
            <a:off x="311700" y="434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sz="3000">
                <a:latin typeface="Raleway"/>
                <a:ea typeface="Raleway"/>
                <a:cs typeface="Raleway"/>
                <a:sym typeface="Raleway"/>
              </a:rPr>
              <a:t>Mason</a:t>
            </a:r>
            <a:endParaRPr b="1" i="1" sz="3000">
              <a:latin typeface="Raleway"/>
              <a:ea typeface="Raleway"/>
              <a:cs typeface="Raleway"/>
              <a:sym typeface="Raleway"/>
            </a:endParaRPr>
          </a:p>
        </p:txBody>
      </p:sp>
      <p:pic>
        <p:nvPicPr>
          <p:cNvPr id="265" name="Google Shape;265;p47"/>
          <p:cNvPicPr preferRelativeResize="0"/>
          <p:nvPr/>
        </p:nvPicPr>
        <p:blipFill>
          <a:blip r:embed="rId3">
            <a:alphaModFix/>
          </a:blip>
          <a:stretch>
            <a:fillRect/>
          </a:stretch>
        </p:blipFill>
        <p:spPr>
          <a:xfrm>
            <a:off x="1977226" y="1006750"/>
            <a:ext cx="5092725" cy="3436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3000">
                <a:latin typeface="Raleway"/>
                <a:ea typeface="Raleway"/>
                <a:cs typeface="Raleway"/>
                <a:sym typeface="Raleway"/>
              </a:rPr>
              <a:t>Katie and </a:t>
            </a:r>
            <a:r>
              <a:rPr b="1" i="1" lang="en" sz="3000">
                <a:latin typeface="Raleway"/>
                <a:ea typeface="Raleway"/>
                <a:cs typeface="Raleway"/>
                <a:sym typeface="Raleway"/>
              </a:rPr>
              <a:t>Hadley</a:t>
            </a:r>
            <a:endParaRPr/>
          </a:p>
        </p:txBody>
      </p:sp>
      <p:pic>
        <p:nvPicPr>
          <p:cNvPr id="271" name="Google Shape;271;p48"/>
          <p:cNvPicPr preferRelativeResize="0"/>
          <p:nvPr/>
        </p:nvPicPr>
        <p:blipFill rotWithShape="1">
          <a:blip r:embed="rId3">
            <a:alphaModFix/>
          </a:blip>
          <a:srcRect b="0" l="26768" r="26976" t="0"/>
          <a:stretch/>
        </p:blipFill>
        <p:spPr>
          <a:xfrm>
            <a:off x="5076700" y="1081724"/>
            <a:ext cx="2402245" cy="3895177"/>
          </a:xfrm>
          <a:prstGeom prst="rect">
            <a:avLst/>
          </a:prstGeom>
          <a:noFill/>
          <a:ln>
            <a:noFill/>
          </a:ln>
        </p:spPr>
      </p:pic>
      <p:pic>
        <p:nvPicPr>
          <p:cNvPr id="272" name="Google Shape;272;p48"/>
          <p:cNvPicPr preferRelativeResize="0"/>
          <p:nvPr/>
        </p:nvPicPr>
        <p:blipFill>
          <a:blip r:embed="rId4">
            <a:alphaModFix/>
          </a:blip>
          <a:stretch>
            <a:fillRect/>
          </a:stretch>
        </p:blipFill>
        <p:spPr>
          <a:xfrm>
            <a:off x="1305875" y="1017725"/>
            <a:ext cx="2874875" cy="3833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a:t>Eva</a:t>
            </a:r>
            <a:endParaRPr b="1" i="1"/>
          </a:p>
        </p:txBody>
      </p:sp>
      <p:pic>
        <p:nvPicPr>
          <p:cNvPr id="278" name="Google Shape;278;p49"/>
          <p:cNvPicPr preferRelativeResize="0"/>
          <p:nvPr/>
        </p:nvPicPr>
        <p:blipFill>
          <a:blip r:embed="rId3">
            <a:alphaModFix/>
          </a:blip>
          <a:stretch>
            <a:fillRect/>
          </a:stretch>
        </p:blipFill>
        <p:spPr>
          <a:xfrm>
            <a:off x="513300" y="1147829"/>
            <a:ext cx="3797076" cy="2847822"/>
          </a:xfrm>
          <a:prstGeom prst="rect">
            <a:avLst/>
          </a:prstGeom>
          <a:noFill/>
          <a:ln>
            <a:noFill/>
          </a:ln>
        </p:spPr>
      </p:pic>
      <p:pic>
        <p:nvPicPr>
          <p:cNvPr id="279" name="Google Shape;279;p49"/>
          <p:cNvPicPr preferRelativeResize="0"/>
          <p:nvPr/>
        </p:nvPicPr>
        <p:blipFill>
          <a:blip r:embed="rId4">
            <a:alphaModFix/>
          </a:blip>
          <a:stretch>
            <a:fillRect/>
          </a:stretch>
        </p:blipFill>
        <p:spPr>
          <a:xfrm>
            <a:off x="4752625" y="1147842"/>
            <a:ext cx="3797076" cy="284780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t>Maddy</a:t>
            </a:r>
            <a:endParaRPr b="1" i="1"/>
          </a:p>
        </p:txBody>
      </p:sp>
      <p:sp>
        <p:nvSpPr>
          <p:cNvPr id="285" name="Google Shape;285;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pic>
        <p:nvPicPr>
          <p:cNvPr id="286" name="Google Shape;286;p50"/>
          <p:cNvPicPr preferRelativeResize="0"/>
          <p:nvPr/>
        </p:nvPicPr>
        <p:blipFill>
          <a:blip r:embed="rId3">
            <a:alphaModFix/>
          </a:blip>
          <a:stretch>
            <a:fillRect/>
          </a:stretch>
        </p:blipFill>
        <p:spPr>
          <a:xfrm>
            <a:off x="3080800" y="223912"/>
            <a:ext cx="3130471" cy="46956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a:solidFill>
                  <a:srgbClr val="FF9900"/>
                </a:solidFill>
                <a:latin typeface="Raleway"/>
                <a:ea typeface="Raleway"/>
                <a:cs typeface="Raleway"/>
                <a:sym typeface="Raleway"/>
              </a:rPr>
              <a:t> </a:t>
            </a:r>
            <a:r>
              <a:rPr b="1" i="1" lang="en" sz="3600">
                <a:solidFill>
                  <a:srgbClr val="FF9900"/>
                </a:solidFill>
                <a:latin typeface="Raleway"/>
                <a:ea typeface="Raleway"/>
                <a:cs typeface="Raleway"/>
                <a:sym typeface="Raleway"/>
              </a:rPr>
              <a:t>Are you interested in Harkness?</a:t>
            </a:r>
            <a:endParaRPr b="1" i="1" sz="3600">
              <a:solidFill>
                <a:srgbClr val="FF9900"/>
              </a:solidFill>
              <a:latin typeface="Raleway"/>
              <a:ea typeface="Raleway"/>
              <a:cs typeface="Raleway"/>
              <a:sym typeface="Raleway"/>
            </a:endParaRPr>
          </a:p>
        </p:txBody>
      </p:sp>
      <p:sp>
        <p:nvSpPr>
          <p:cNvPr id="292" name="Google Shape;292;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solidFill>
                  <a:srgbClr val="000000"/>
                </a:solidFill>
              </a:rPr>
              <a:t> Harkness is Student Driven Inquiry!</a:t>
            </a:r>
            <a:endParaRPr b="1" i="1" sz="2400">
              <a:solidFill>
                <a:srgbClr val="000000"/>
              </a:solidFill>
            </a:endParaRPr>
          </a:p>
          <a:p>
            <a:pPr indent="0" lvl="0" marL="0" rtl="0" algn="ctr">
              <a:spcBef>
                <a:spcPts val="1600"/>
              </a:spcBef>
              <a:spcAft>
                <a:spcPts val="0"/>
              </a:spcAft>
              <a:buNone/>
            </a:pPr>
            <a:r>
              <a:rPr b="1" i="1" lang="en">
                <a:solidFill>
                  <a:srgbClr val="000000"/>
                </a:solidFill>
              </a:rPr>
              <a:t> It is grounded in principles of br</a:t>
            </a:r>
            <a:r>
              <a:rPr b="1" i="1" lang="en">
                <a:solidFill>
                  <a:srgbClr val="000000"/>
                </a:solidFill>
              </a:rPr>
              <a:t>ain science and learning</a:t>
            </a:r>
            <a:endParaRPr b="1" i="1">
              <a:solidFill>
                <a:srgbClr val="000000"/>
              </a:solidFill>
            </a:endParaRPr>
          </a:p>
          <a:p>
            <a:pPr indent="0" lvl="0" marL="0" rtl="0" algn="ctr">
              <a:spcBef>
                <a:spcPts val="1600"/>
              </a:spcBef>
              <a:spcAft>
                <a:spcPts val="0"/>
              </a:spcAft>
              <a:buNone/>
            </a:pPr>
            <a:r>
              <a:rPr b="1" i="1" lang="en">
                <a:solidFill>
                  <a:srgbClr val="000000"/>
                </a:solidFill>
              </a:rPr>
              <a:t> It  requires a new mindset and ne</a:t>
            </a:r>
            <a:r>
              <a:rPr b="1" i="1" lang="en">
                <a:solidFill>
                  <a:srgbClr val="000000"/>
                </a:solidFill>
              </a:rPr>
              <a:t>w roles for both students and teachers</a:t>
            </a:r>
            <a:endParaRPr b="1" i="1">
              <a:solidFill>
                <a:srgbClr val="000000"/>
              </a:solidFill>
            </a:endParaRPr>
          </a:p>
          <a:p>
            <a:pPr indent="0" lvl="0" marL="0" rtl="0" algn="ctr">
              <a:spcBef>
                <a:spcPts val="1600"/>
              </a:spcBef>
              <a:spcAft>
                <a:spcPts val="0"/>
              </a:spcAft>
              <a:buNone/>
            </a:pPr>
            <a:r>
              <a:rPr b="1" i="1" lang="en">
                <a:solidFill>
                  <a:srgbClr val="000000"/>
                </a:solidFill>
              </a:rPr>
              <a:t> It is an approach to learning that can be employed with any subject matter</a:t>
            </a:r>
            <a:endParaRPr b="1" i="1">
              <a:solidFill>
                <a:srgbClr val="000000"/>
              </a:solidFill>
            </a:endParaRPr>
          </a:p>
          <a:p>
            <a:pPr indent="0" lvl="0" marL="0" rtl="0" algn="ctr">
              <a:spcBef>
                <a:spcPts val="1600"/>
              </a:spcBef>
              <a:spcAft>
                <a:spcPts val="0"/>
              </a:spcAft>
              <a:buNone/>
            </a:pPr>
            <a:r>
              <a:rPr b="1" i="1" lang="en">
                <a:solidFill>
                  <a:srgbClr val="000000"/>
                </a:solidFill>
              </a:rPr>
              <a:t>It asks students to step up and engage in their own learning</a:t>
            </a:r>
            <a:endParaRPr b="1" i="1">
              <a:solidFill>
                <a:srgbClr val="000000"/>
              </a:solidFill>
            </a:endParaRPr>
          </a:p>
          <a:p>
            <a:pPr indent="0" lvl="0" marL="0" rtl="0" algn="ctr">
              <a:spcBef>
                <a:spcPts val="1600"/>
              </a:spcBef>
              <a:spcAft>
                <a:spcPts val="1600"/>
              </a:spcAft>
              <a:buClr>
                <a:schemeClr val="dk1"/>
              </a:buClr>
              <a:buSzPts val="1100"/>
              <a:buFont typeface="Arial"/>
              <a:buNone/>
            </a:pPr>
            <a:r>
              <a:rPr b="1" i="1" lang="en">
                <a:solidFill>
                  <a:srgbClr val="000000"/>
                </a:solidFill>
              </a:rPr>
              <a:t> It use the skills of civil discourse critical to our Democracy</a:t>
            </a:r>
            <a:endParaRPr b="1" i="1">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52"/>
          <p:cNvSpPr txBox="1"/>
          <p:nvPr/>
        </p:nvSpPr>
        <p:spPr>
          <a:xfrm>
            <a:off x="43325" y="43325"/>
            <a:ext cx="8653800" cy="497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b="1" i="1" lang="en" sz="2400">
                <a:solidFill>
                  <a:srgbClr val="222222"/>
                </a:solidFill>
                <a:latin typeface="Raleway"/>
                <a:ea typeface="Raleway"/>
                <a:cs typeface="Raleway"/>
                <a:sym typeface="Raleway"/>
              </a:rPr>
              <a:t>Resources to learn about the Harkness Pedagogy:</a:t>
            </a:r>
            <a:endParaRPr b="1" i="1" sz="2400">
              <a:solidFill>
                <a:srgbClr val="22222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b="1" i="1" sz="1100">
              <a:solidFill>
                <a:srgbClr val="222222"/>
              </a:solidFill>
            </a:endParaRPr>
          </a:p>
          <a:p>
            <a:pPr indent="0" lvl="0" marL="0" rtl="0" algn="l">
              <a:lnSpc>
                <a:spcPct val="115000"/>
              </a:lnSpc>
              <a:spcBef>
                <a:spcPts val="0"/>
              </a:spcBef>
              <a:spcAft>
                <a:spcPts val="0"/>
              </a:spcAft>
              <a:buClr>
                <a:schemeClr val="dk2"/>
              </a:buClr>
              <a:buSzPts val="1100"/>
              <a:buFont typeface="Arial"/>
              <a:buNone/>
            </a:pPr>
            <a:r>
              <a:rPr lang="en">
                <a:solidFill>
                  <a:srgbClr val="222222"/>
                </a:solidFill>
              </a:rPr>
              <a:t>See the link to website </a:t>
            </a:r>
            <a:r>
              <a:rPr b="1" i="1" lang="en">
                <a:solidFill>
                  <a:srgbClr val="222222"/>
                </a:solidFill>
              </a:rPr>
              <a:t>Strategies in Classroom Dialogue</a:t>
            </a:r>
            <a:r>
              <a:rPr lang="en">
                <a:solidFill>
                  <a:srgbClr val="222222"/>
                </a:solidFill>
              </a:rPr>
              <a:t> here:</a:t>
            </a:r>
            <a:endParaRPr>
              <a:solidFill>
                <a:srgbClr val="222222"/>
              </a:solidFill>
            </a:endParaRPr>
          </a:p>
          <a:p>
            <a:pPr indent="0" lvl="0" marL="0" rtl="0" algn="l">
              <a:lnSpc>
                <a:spcPct val="115000"/>
              </a:lnSpc>
              <a:spcBef>
                <a:spcPts val="0"/>
              </a:spcBef>
              <a:spcAft>
                <a:spcPts val="0"/>
              </a:spcAft>
              <a:buClr>
                <a:schemeClr val="dk2"/>
              </a:buClr>
              <a:buSzPts val="1100"/>
              <a:buFont typeface="Arial"/>
              <a:buNone/>
            </a:pPr>
            <a:r>
              <a:rPr b="1" lang="en" u="sng">
                <a:solidFill>
                  <a:srgbClr val="1155CC"/>
                </a:solidFill>
                <a:hlinkClick r:id="rId3"/>
              </a:rPr>
              <a:t>https://katherinecadwell.wordpress.com/</a:t>
            </a:r>
            <a:endParaRPr b="1" u="sng">
              <a:solidFill>
                <a:srgbClr val="1155CC"/>
              </a:solidFill>
              <a:hlinkClick r:id="rId4"/>
            </a:endParaRPr>
          </a:p>
          <a:p>
            <a:pPr indent="0" lvl="0" marL="0" rtl="0" algn="l">
              <a:lnSpc>
                <a:spcPct val="115000"/>
              </a:lnSpc>
              <a:spcBef>
                <a:spcPts val="0"/>
              </a:spcBef>
              <a:spcAft>
                <a:spcPts val="0"/>
              </a:spcAft>
              <a:buClr>
                <a:schemeClr val="dk2"/>
              </a:buClr>
              <a:buSzPts val="1100"/>
              <a:buFont typeface="Arial"/>
              <a:buNone/>
            </a:pPr>
            <a:r>
              <a:t/>
            </a:r>
            <a:endParaRPr u="sng">
              <a:solidFill>
                <a:srgbClr val="1155CC"/>
              </a:solidFill>
              <a:hlinkClick r:id="rId5"/>
            </a:endParaRPr>
          </a:p>
          <a:p>
            <a:pPr indent="0" lvl="0" marL="0" rtl="0" algn="l">
              <a:lnSpc>
                <a:spcPct val="115000"/>
              </a:lnSpc>
              <a:spcBef>
                <a:spcPts val="0"/>
              </a:spcBef>
              <a:spcAft>
                <a:spcPts val="0"/>
              </a:spcAft>
              <a:buClr>
                <a:schemeClr val="dk2"/>
              </a:buClr>
              <a:buSzPts val="1100"/>
              <a:buFont typeface="Arial"/>
              <a:buNone/>
            </a:pPr>
            <a:r>
              <a:rPr lang="en">
                <a:solidFill>
                  <a:srgbClr val="222222"/>
                </a:solidFill>
              </a:rPr>
              <a:t>See a </a:t>
            </a:r>
            <a:r>
              <a:rPr lang="en">
                <a:solidFill>
                  <a:srgbClr val="222222"/>
                </a:solidFill>
              </a:rPr>
              <a:t>TED TALK</a:t>
            </a:r>
            <a:r>
              <a:rPr lang="en">
                <a:solidFill>
                  <a:srgbClr val="222222"/>
                </a:solidFill>
              </a:rPr>
              <a:t>  Kathy  gave entitled "</a:t>
            </a:r>
            <a:r>
              <a:rPr b="1" i="1" lang="en">
                <a:solidFill>
                  <a:srgbClr val="222222"/>
                </a:solidFill>
              </a:rPr>
              <a:t>Students Drive the Classroom</a:t>
            </a:r>
            <a:r>
              <a:rPr lang="en">
                <a:solidFill>
                  <a:srgbClr val="222222"/>
                </a:solidFill>
              </a:rPr>
              <a:t>" here:</a:t>
            </a:r>
            <a:endParaRPr>
              <a:solidFill>
                <a:srgbClr val="222222"/>
              </a:solidFill>
            </a:endParaRPr>
          </a:p>
          <a:p>
            <a:pPr indent="0" lvl="0" marL="0" rtl="0" algn="l">
              <a:spcBef>
                <a:spcPts val="0"/>
              </a:spcBef>
              <a:spcAft>
                <a:spcPts val="0"/>
              </a:spcAft>
              <a:buClr>
                <a:schemeClr val="dk2"/>
              </a:buClr>
              <a:buSzPts val="1100"/>
              <a:buFont typeface="Arial"/>
              <a:buNone/>
            </a:pPr>
            <a:r>
              <a:rPr lang="en">
                <a:solidFill>
                  <a:srgbClr val="222222"/>
                </a:solidFill>
              </a:rPr>
              <a:t> </a:t>
            </a:r>
            <a:r>
              <a:rPr b="1" lang="en" u="sng">
                <a:solidFill>
                  <a:srgbClr val="1155CC"/>
                </a:solidFill>
                <a:hlinkClick r:id="rId6"/>
              </a:rPr>
              <a:t>https://www.youtube.com/watch?v=gzQhiB2EOVE&amp;t=1s</a:t>
            </a:r>
            <a:endParaRPr b="1" u="sng">
              <a:solidFill>
                <a:srgbClr val="1155CC"/>
              </a:solidFill>
              <a:hlinkClick r:id="rId7"/>
            </a:endParaRPr>
          </a:p>
          <a:p>
            <a:pPr indent="0" lvl="0" marL="0" rtl="0" algn="l">
              <a:spcBef>
                <a:spcPts val="0"/>
              </a:spcBef>
              <a:spcAft>
                <a:spcPts val="0"/>
              </a:spcAft>
              <a:buClr>
                <a:schemeClr val="dk2"/>
              </a:buClr>
              <a:buSzPts val="1100"/>
              <a:buFont typeface="Arial"/>
              <a:buNone/>
            </a:pPr>
            <a:r>
              <a:t/>
            </a:r>
            <a:endParaRPr u="sng">
              <a:solidFill>
                <a:srgbClr val="1155CC"/>
              </a:solidFill>
              <a:hlinkClick r:id="rId8"/>
            </a:endParaRPr>
          </a:p>
          <a:p>
            <a:pPr indent="0" lvl="0" marL="0" rtl="0" algn="l">
              <a:spcBef>
                <a:spcPts val="0"/>
              </a:spcBef>
              <a:spcAft>
                <a:spcPts val="0"/>
              </a:spcAft>
              <a:buClr>
                <a:schemeClr val="dk2"/>
              </a:buClr>
              <a:buSzPts val="1100"/>
              <a:buFont typeface="Arial"/>
              <a:buNone/>
            </a:pPr>
            <a:r>
              <a:rPr lang="en">
                <a:solidFill>
                  <a:srgbClr val="222222"/>
                </a:solidFill>
              </a:rPr>
              <a:t>See the podcast in which Kathy talks about the importance of Classroom Dialogue here:</a:t>
            </a:r>
            <a:endParaRPr>
              <a:solidFill>
                <a:srgbClr val="222222"/>
              </a:solidFill>
            </a:endParaRPr>
          </a:p>
          <a:p>
            <a:pPr indent="0" lvl="0" marL="0" rtl="0" algn="l">
              <a:spcBef>
                <a:spcPts val="0"/>
              </a:spcBef>
              <a:spcAft>
                <a:spcPts val="0"/>
              </a:spcAft>
              <a:buClr>
                <a:schemeClr val="dk2"/>
              </a:buClr>
              <a:buSzPts val="1100"/>
              <a:buFont typeface="Arial"/>
              <a:buNone/>
            </a:pPr>
            <a:r>
              <a:rPr b="1" lang="en">
                <a:solidFill>
                  <a:srgbClr val="222222"/>
                </a:solidFill>
              </a:rPr>
              <a:t> </a:t>
            </a:r>
            <a:r>
              <a:rPr b="1" lang="en" u="sng">
                <a:solidFill>
                  <a:srgbClr val="1155CC"/>
                </a:solidFill>
                <a:hlinkClick r:id="rId9"/>
              </a:rPr>
              <a:t>https://www.podomatic.com/podcasts/socratescafe/episodes/2018-09-10T16_51_37-07_00</a:t>
            </a:r>
            <a:endParaRPr b="1" u="sng">
              <a:solidFill>
                <a:srgbClr val="1155CC"/>
              </a:solidFill>
              <a:hlinkClick r:id="rId10"/>
            </a:endParaRPr>
          </a:p>
          <a:p>
            <a:pPr indent="0" lvl="0" marL="0" rtl="0" algn="l">
              <a:spcBef>
                <a:spcPts val="0"/>
              </a:spcBef>
              <a:spcAft>
                <a:spcPts val="0"/>
              </a:spcAft>
              <a:buClr>
                <a:schemeClr val="dk2"/>
              </a:buClr>
              <a:buSzPts val="1100"/>
              <a:buFont typeface="Arial"/>
              <a:buNone/>
            </a:pPr>
            <a:r>
              <a:t/>
            </a:r>
            <a:endParaRPr u="sng">
              <a:solidFill>
                <a:srgbClr val="1155CC"/>
              </a:solidFill>
              <a:hlinkClick r:id="rId11"/>
            </a:endParaRPr>
          </a:p>
          <a:p>
            <a:pPr indent="0" lvl="0" marL="0" rtl="0" algn="l">
              <a:spcBef>
                <a:spcPts val="0"/>
              </a:spcBef>
              <a:spcAft>
                <a:spcPts val="0"/>
              </a:spcAft>
              <a:buClr>
                <a:schemeClr val="dk2"/>
              </a:buClr>
              <a:buSzPts val="1100"/>
              <a:buFont typeface="Arial"/>
              <a:buNone/>
            </a:pPr>
            <a:r>
              <a:rPr lang="en">
                <a:solidFill>
                  <a:srgbClr val="222222"/>
                </a:solidFill>
              </a:rPr>
              <a:t>See  a film of  a  Harkness class in action, "</a:t>
            </a:r>
            <a:r>
              <a:rPr b="1" i="1" lang="en">
                <a:solidFill>
                  <a:srgbClr val="222222"/>
                </a:solidFill>
              </a:rPr>
              <a:t>Coming to the  Table:Dialogue for School Transformation" </a:t>
            </a:r>
            <a:r>
              <a:rPr lang="en">
                <a:solidFill>
                  <a:srgbClr val="222222"/>
                </a:solidFill>
              </a:rPr>
              <a:t>   filmed  by  the Vermont Folklife Center here:</a:t>
            </a:r>
            <a:endParaRPr>
              <a:solidFill>
                <a:srgbClr val="222222"/>
              </a:solidFill>
            </a:endParaRPr>
          </a:p>
          <a:p>
            <a:pPr indent="0" lvl="0" marL="0" rtl="0" algn="l">
              <a:spcBef>
                <a:spcPts val="0"/>
              </a:spcBef>
              <a:spcAft>
                <a:spcPts val="0"/>
              </a:spcAft>
              <a:buClr>
                <a:schemeClr val="dk2"/>
              </a:buClr>
              <a:buSzPts val="1100"/>
              <a:buFont typeface="Arial"/>
              <a:buNone/>
            </a:pPr>
            <a:r>
              <a:rPr b="1" lang="en" u="sng">
                <a:solidFill>
                  <a:srgbClr val="1155CC"/>
                </a:solidFill>
                <a:hlinkClick r:id="rId12"/>
              </a:rPr>
              <a:t>https://www.youtube.com/watch?v=8OMzfJvHZ1s&amp;t=1430s</a:t>
            </a:r>
            <a:endParaRPr b="1" u="sng">
              <a:solidFill>
                <a:srgbClr val="1155CC"/>
              </a:solidFill>
              <a:hlinkClick r:id="rId13"/>
            </a:endParaRPr>
          </a:p>
          <a:p>
            <a:pPr indent="0" lvl="0" marL="0" rtl="0" algn="l">
              <a:spcBef>
                <a:spcPts val="0"/>
              </a:spcBef>
              <a:spcAft>
                <a:spcPts val="0"/>
              </a:spcAft>
              <a:buClr>
                <a:schemeClr val="dk2"/>
              </a:buClr>
              <a:buSzPts val="1100"/>
              <a:buFont typeface="Arial"/>
              <a:buNone/>
            </a:pPr>
            <a:r>
              <a:t/>
            </a:r>
            <a:endParaRPr u="sng">
              <a:solidFill>
                <a:srgbClr val="1155CC"/>
              </a:solidFill>
              <a:hlinkClick r:id="rId14"/>
            </a:endParaRPr>
          </a:p>
          <a:p>
            <a:pPr indent="0" lvl="0" marL="0" rtl="0" algn="l">
              <a:spcBef>
                <a:spcPts val="0"/>
              </a:spcBef>
              <a:spcAft>
                <a:spcPts val="0"/>
              </a:spcAft>
              <a:buClr>
                <a:schemeClr val="dk2"/>
              </a:buClr>
              <a:buSzPts val="1100"/>
              <a:buFont typeface="Arial"/>
              <a:buNone/>
            </a:pPr>
            <a:r>
              <a:t/>
            </a:r>
            <a:endParaRPr b="1" i="1" u="sng">
              <a:solidFill>
                <a:srgbClr val="1155CC"/>
              </a:solidFill>
              <a:hlinkClick r:id="rId15"/>
            </a:endParaRPr>
          </a:p>
          <a:p>
            <a:pPr indent="0" lvl="0" marL="0" rtl="0" algn="l">
              <a:spcBef>
                <a:spcPts val="0"/>
              </a:spcBef>
              <a:spcAft>
                <a:spcPts val="0"/>
              </a:spcAft>
              <a:buClr>
                <a:schemeClr val="dk2"/>
              </a:buClr>
              <a:buSzPts val="1100"/>
              <a:buFont typeface="Arial"/>
              <a:buNone/>
            </a:pPr>
            <a:r>
              <a:rPr b="1" i="1" lang="en">
                <a:solidFill>
                  <a:srgbClr val="222222"/>
                </a:solidFill>
              </a:rPr>
              <a:t>Contact  Katherine Cadwell for more information at </a:t>
            </a:r>
            <a:r>
              <a:rPr b="1" i="1" lang="en">
                <a:solidFill>
                  <a:srgbClr val="1155CC"/>
                </a:solidFill>
              </a:rPr>
              <a:t>katherinewcadwell@gmail.com</a:t>
            </a:r>
            <a:endParaRPr b="1" i="1">
              <a:solidFill>
                <a:srgbClr val="1155CC"/>
              </a:solidFill>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7"/>
          <p:cNvSpPr txBox="1"/>
          <p:nvPr/>
        </p:nvSpPr>
        <p:spPr>
          <a:xfrm>
            <a:off x="418350" y="298825"/>
            <a:ext cx="8546400" cy="76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Who are We and W</a:t>
            </a:r>
            <a:r>
              <a:rPr b="1" i="1" lang="en" sz="2400">
                <a:latin typeface="Raleway"/>
                <a:ea typeface="Raleway"/>
                <a:cs typeface="Raleway"/>
                <a:sym typeface="Raleway"/>
              </a:rPr>
              <a:t>hat  Have We Been Doing at HUHS?</a:t>
            </a:r>
            <a:endParaRPr b="1" i="1" sz="2400">
              <a:latin typeface="Raleway"/>
              <a:ea typeface="Raleway"/>
              <a:cs typeface="Raleway"/>
              <a:sym typeface="Raleway"/>
            </a:endParaRPr>
          </a:p>
        </p:txBody>
      </p:sp>
      <p:pic>
        <p:nvPicPr>
          <p:cNvPr id="131" name="Google Shape;131;p27"/>
          <p:cNvPicPr preferRelativeResize="0"/>
          <p:nvPr/>
        </p:nvPicPr>
        <p:blipFill>
          <a:blip r:embed="rId3">
            <a:alphaModFix/>
          </a:blip>
          <a:stretch>
            <a:fillRect/>
          </a:stretch>
        </p:blipFill>
        <p:spPr>
          <a:xfrm>
            <a:off x="1965075" y="1295800"/>
            <a:ext cx="5317976" cy="3610626"/>
          </a:xfrm>
          <a:prstGeom prst="rect">
            <a:avLst/>
          </a:prstGeom>
          <a:noFill/>
          <a:ln>
            <a:noFill/>
          </a:ln>
        </p:spPr>
      </p:pic>
      <p:sp>
        <p:nvSpPr>
          <p:cNvPr id="132" name="Google Shape;132;p27"/>
          <p:cNvSpPr txBox="1"/>
          <p:nvPr/>
        </p:nvSpPr>
        <p:spPr>
          <a:xfrm rot="-526939">
            <a:off x="316835" y="3263210"/>
            <a:ext cx="1446155" cy="90823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i="1" sz="1800">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8"/>
          <p:cNvSpPr txBox="1"/>
          <p:nvPr>
            <p:ph type="title"/>
          </p:nvPr>
        </p:nvSpPr>
        <p:spPr>
          <a:xfrm>
            <a:off x="311700" y="233425"/>
            <a:ext cx="8520600" cy="92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We are Working to Create Student-Driven Classrooms That Promote Equity, Diversity and Inclusion</a:t>
            </a:r>
            <a:endParaRPr b="1" i="1" sz="2400">
              <a:latin typeface="Raleway"/>
              <a:ea typeface="Raleway"/>
              <a:cs typeface="Raleway"/>
              <a:sym typeface="Raleway"/>
            </a:endParaRPr>
          </a:p>
        </p:txBody>
      </p:sp>
      <p:pic>
        <p:nvPicPr>
          <p:cNvPr id="138" name="Google Shape;138;p28"/>
          <p:cNvPicPr preferRelativeResize="0"/>
          <p:nvPr/>
        </p:nvPicPr>
        <p:blipFill>
          <a:blip r:embed="rId3">
            <a:alphaModFix/>
          </a:blip>
          <a:stretch>
            <a:fillRect/>
          </a:stretch>
        </p:blipFill>
        <p:spPr>
          <a:xfrm>
            <a:off x="2882250" y="1258425"/>
            <a:ext cx="2822473" cy="3763297"/>
          </a:xfrm>
          <a:prstGeom prst="rect">
            <a:avLst/>
          </a:prstGeom>
          <a:noFill/>
          <a:ln>
            <a:noFill/>
          </a:ln>
        </p:spPr>
      </p:pic>
      <p:sp>
        <p:nvSpPr>
          <p:cNvPr id="139" name="Google Shape;139;p28"/>
          <p:cNvSpPr txBox="1"/>
          <p:nvPr/>
        </p:nvSpPr>
        <p:spPr>
          <a:xfrm>
            <a:off x="294325" y="1948550"/>
            <a:ext cx="1958700" cy="17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3000">
                <a:latin typeface="Raleway"/>
                <a:ea typeface="Raleway"/>
                <a:cs typeface="Raleway"/>
                <a:sym typeface="Raleway"/>
              </a:rPr>
              <a:t>Going </a:t>
            </a:r>
            <a:endParaRPr b="1" i="1" sz="3000">
              <a:latin typeface="Raleway"/>
              <a:ea typeface="Raleway"/>
              <a:cs typeface="Raleway"/>
              <a:sym typeface="Raleway"/>
            </a:endParaRPr>
          </a:p>
          <a:p>
            <a:pPr indent="0" lvl="0" marL="0" rtl="0" algn="l">
              <a:spcBef>
                <a:spcPts val="0"/>
              </a:spcBef>
              <a:spcAft>
                <a:spcPts val="0"/>
              </a:spcAft>
              <a:buNone/>
            </a:pPr>
            <a:r>
              <a:rPr b="1" i="1" lang="en" sz="3000">
                <a:latin typeface="Raleway"/>
                <a:ea typeface="Raleway"/>
                <a:cs typeface="Raleway"/>
                <a:sym typeface="Raleway"/>
              </a:rPr>
              <a:t>From ROWS….</a:t>
            </a:r>
            <a:endParaRPr b="1" i="1" sz="3000">
              <a:latin typeface="Raleway"/>
              <a:ea typeface="Raleway"/>
              <a:cs typeface="Raleway"/>
              <a:sym typeface="Raleway"/>
            </a:endParaRPr>
          </a:p>
        </p:txBody>
      </p:sp>
      <p:sp>
        <p:nvSpPr>
          <p:cNvPr id="140" name="Google Shape;140;p28"/>
          <p:cNvSpPr txBox="1"/>
          <p:nvPr/>
        </p:nvSpPr>
        <p:spPr>
          <a:xfrm>
            <a:off x="5794925" y="1887675"/>
            <a:ext cx="2232600" cy="19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1800">
              <a:latin typeface="Cambria"/>
              <a:ea typeface="Cambria"/>
              <a:cs typeface="Cambria"/>
              <a:sym typeface="Cambria"/>
            </a:endParaRPr>
          </a:p>
          <a:p>
            <a:pPr indent="0" lvl="0" marL="0" rtl="0" algn="l">
              <a:spcBef>
                <a:spcPts val="0"/>
              </a:spcBef>
              <a:spcAft>
                <a:spcPts val="0"/>
              </a:spcAft>
              <a:buNone/>
            </a:pPr>
            <a:r>
              <a:t/>
            </a:r>
            <a:endParaRPr b="1" i="1" sz="1800">
              <a:latin typeface="Cambria"/>
              <a:ea typeface="Cambria"/>
              <a:cs typeface="Cambria"/>
              <a:sym typeface="Cambria"/>
            </a:endParaRPr>
          </a:p>
          <a:p>
            <a:pPr indent="0" lvl="0" marL="0" rtl="0" algn="l">
              <a:spcBef>
                <a:spcPts val="0"/>
              </a:spcBef>
              <a:spcAft>
                <a:spcPts val="0"/>
              </a:spcAft>
              <a:buNone/>
            </a:pPr>
            <a:r>
              <a:rPr b="1" i="1" lang="en" sz="3000">
                <a:latin typeface="Raleway"/>
                <a:ea typeface="Raleway"/>
                <a:cs typeface="Raleway"/>
                <a:sym typeface="Raleway"/>
              </a:rPr>
              <a:t>To TABLES</a:t>
            </a:r>
            <a:endParaRPr b="1" i="1" sz="3000">
              <a:latin typeface="Raleway"/>
              <a:ea typeface="Raleway"/>
              <a:cs typeface="Raleway"/>
              <a:sym typeface="Raleway"/>
            </a:endParaRPr>
          </a:p>
        </p:txBody>
      </p:sp>
      <p:sp>
        <p:nvSpPr>
          <p:cNvPr id="141" name="Google Shape;141;p28"/>
          <p:cNvSpPr txBox="1"/>
          <p:nvPr/>
        </p:nvSpPr>
        <p:spPr>
          <a:xfrm>
            <a:off x="8678100" y="4704000"/>
            <a:ext cx="465900" cy="43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t>*</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9"/>
          <p:cNvSpPr txBox="1"/>
          <p:nvPr/>
        </p:nvSpPr>
        <p:spPr>
          <a:xfrm>
            <a:off x="215150" y="103075"/>
            <a:ext cx="8618100" cy="15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000">
                <a:latin typeface="Raleway"/>
                <a:ea typeface="Raleway"/>
                <a:cs typeface="Raleway"/>
                <a:sym typeface="Raleway"/>
              </a:rPr>
              <a:t>We are </a:t>
            </a:r>
            <a:r>
              <a:rPr b="1" i="1" lang="en" sz="3000">
                <a:latin typeface="Raleway"/>
                <a:ea typeface="Raleway"/>
                <a:cs typeface="Raleway"/>
                <a:sym typeface="Raleway"/>
              </a:rPr>
              <a:t>Working for  School Transformation Using  </a:t>
            </a:r>
            <a:endParaRPr b="1" i="1" sz="3000">
              <a:latin typeface="Raleway"/>
              <a:ea typeface="Raleway"/>
              <a:cs typeface="Raleway"/>
              <a:sym typeface="Raleway"/>
            </a:endParaRPr>
          </a:p>
          <a:p>
            <a:pPr indent="0" lvl="0" marL="0" rtl="0" algn="ctr">
              <a:spcBef>
                <a:spcPts val="0"/>
              </a:spcBef>
              <a:spcAft>
                <a:spcPts val="0"/>
              </a:spcAft>
              <a:buNone/>
            </a:pPr>
            <a:r>
              <a:rPr b="1" i="1" lang="en" sz="3000">
                <a:latin typeface="Raleway"/>
                <a:ea typeface="Raleway"/>
                <a:cs typeface="Raleway"/>
                <a:sym typeface="Raleway"/>
              </a:rPr>
              <a:t> </a:t>
            </a:r>
            <a:r>
              <a:rPr b="1" i="1" lang="en" sz="3000">
                <a:solidFill>
                  <a:schemeClr val="dk2"/>
                </a:solidFill>
                <a:latin typeface="Raleway"/>
                <a:ea typeface="Raleway"/>
                <a:cs typeface="Raleway"/>
                <a:sym typeface="Raleway"/>
              </a:rPr>
              <a:t>A New Model for </a:t>
            </a:r>
            <a:r>
              <a:rPr b="1" i="1" lang="en" sz="3000">
                <a:latin typeface="Raleway"/>
                <a:ea typeface="Raleway"/>
                <a:cs typeface="Raleway"/>
                <a:sym typeface="Raleway"/>
              </a:rPr>
              <a:t>Student-Teacher Partnerships </a:t>
            </a:r>
            <a:endParaRPr b="1" i="1" sz="3000">
              <a:latin typeface="Raleway"/>
              <a:ea typeface="Raleway"/>
              <a:cs typeface="Raleway"/>
              <a:sym typeface="Raleway"/>
            </a:endParaRPr>
          </a:p>
        </p:txBody>
      </p:sp>
      <p:pic>
        <p:nvPicPr>
          <p:cNvPr id="147" name="Google Shape;147;p29"/>
          <p:cNvPicPr preferRelativeResize="0"/>
          <p:nvPr/>
        </p:nvPicPr>
        <p:blipFill>
          <a:blip r:embed="rId3">
            <a:alphaModFix/>
          </a:blip>
          <a:stretch>
            <a:fillRect/>
          </a:stretch>
        </p:blipFill>
        <p:spPr>
          <a:xfrm>
            <a:off x="2740352" y="2017700"/>
            <a:ext cx="3330898" cy="306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30"/>
          <p:cNvSpPr txBox="1"/>
          <p:nvPr/>
        </p:nvSpPr>
        <p:spPr>
          <a:xfrm>
            <a:off x="800850" y="239050"/>
            <a:ext cx="7255500" cy="8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How  are We Creating Change at our School? </a:t>
            </a:r>
            <a:endParaRPr b="1" i="1" sz="2400">
              <a:latin typeface="Raleway"/>
              <a:ea typeface="Raleway"/>
              <a:cs typeface="Raleway"/>
              <a:sym typeface="Raleway"/>
            </a:endParaRPr>
          </a:p>
          <a:p>
            <a:pPr indent="0" lvl="0" marL="0" rtl="0" algn="ctr">
              <a:spcBef>
                <a:spcPts val="0"/>
              </a:spcBef>
              <a:spcAft>
                <a:spcPts val="0"/>
              </a:spcAft>
              <a:buNone/>
            </a:pPr>
            <a:r>
              <a:rPr b="1" i="1" lang="en" sz="2400">
                <a:latin typeface="Raleway"/>
                <a:ea typeface="Raleway"/>
                <a:cs typeface="Raleway"/>
                <a:sym typeface="Raleway"/>
              </a:rPr>
              <a:t>We start with </a:t>
            </a:r>
            <a:r>
              <a:rPr b="1" i="1" lang="en" sz="2400">
                <a:solidFill>
                  <a:srgbClr val="FF9900"/>
                </a:solidFill>
                <a:latin typeface="Raleway"/>
                <a:ea typeface="Raleway"/>
                <a:cs typeface="Raleway"/>
                <a:sym typeface="Raleway"/>
              </a:rPr>
              <a:t>“STUDENT AGENCY”</a:t>
            </a:r>
            <a:endParaRPr b="1" i="1" sz="2400">
              <a:solidFill>
                <a:srgbClr val="FF9900"/>
              </a:solidFill>
              <a:latin typeface="Raleway"/>
              <a:ea typeface="Raleway"/>
              <a:cs typeface="Raleway"/>
              <a:sym typeface="Raleway"/>
            </a:endParaRPr>
          </a:p>
          <a:p>
            <a:pPr indent="0" lvl="0" marL="0" rtl="0" algn="ctr">
              <a:spcBef>
                <a:spcPts val="0"/>
              </a:spcBef>
              <a:spcAft>
                <a:spcPts val="0"/>
              </a:spcAft>
              <a:buNone/>
            </a:pPr>
            <a:r>
              <a:t/>
            </a:r>
            <a:endParaRPr b="1" i="1" sz="2400">
              <a:latin typeface="Raleway"/>
              <a:ea typeface="Raleway"/>
              <a:cs typeface="Raleway"/>
              <a:sym typeface="Raleway"/>
            </a:endParaRPr>
          </a:p>
          <a:p>
            <a:pPr indent="0" lvl="0" marL="0" rtl="0" algn="ctr">
              <a:spcBef>
                <a:spcPts val="0"/>
              </a:spcBef>
              <a:spcAft>
                <a:spcPts val="0"/>
              </a:spcAft>
              <a:buNone/>
            </a:pPr>
            <a:r>
              <a:t/>
            </a:r>
            <a:endParaRPr b="1" i="1" sz="2400">
              <a:latin typeface="Raleway"/>
              <a:ea typeface="Raleway"/>
              <a:cs typeface="Raleway"/>
              <a:sym typeface="Raleway"/>
            </a:endParaRPr>
          </a:p>
        </p:txBody>
      </p:sp>
      <p:pic>
        <p:nvPicPr>
          <p:cNvPr id="153" name="Google Shape;153;p30"/>
          <p:cNvPicPr preferRelativeResize="0"/>
          <p:nvPr/>
        </p:nvPicPr>
        <p:blipFill>
          <a:blip r:embed="rId3">
            <a:alphaModFix/>
          </a:blip>
          <a:stretch>
            <a:fillRect/>
          </a:stretch>
        </p:blipFill>
        <p:spPr>
          <a:xfrm>
            <a:off x="1834275" y="1195675"/>
            <a:ext cx="5118120" cy="38385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31"/>
          <p:cNvSpPr txBox="1"/>
          <p:nvPr/>
        </p:nvSpPr>
        <p:spPr>
          <a:xfrm>
            <a:off x="133350" y="0"/>
            <a:ext cx="8772600" cy="16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We are Partnering with Teachers to Increase Student- Driven Inquiry and Student Voice in the Classroom using</a:t>
            </a:r>
            <a:r>
              <a:rPr b="1" i="1" lang="en" sz="2400">
                <a:latin typeface="Raleway"/>
                <a:ea typeface="Raleway"/>
                <a:cs typeface="Raleway"/>
                <a:sym typeface="Raleway"/>
              </a:rPr>
              <a:t> Harkness Dialogue</a:t>
            </a:r>
            <a:endParaRPr b="1" i="1" sz="2400">
              <a:latin typeface="Raleway"/>
              <a:ea typeface="Raleway"/>
              <a:cs typeface="Raleway"/>
              <a:sym typeface="Raleway"/>
            </a:endParaRPr>
          </a:p>
          <a:p>
            <a:pPr indent="0" lvl="0" marL="0" rtl="0" algn="ctr">
              <a:spcBef>
                <a:spcPts val="0"/>
              </a:spcBef>
              <a:spcAft>
                <a:spcPts val="0"/>
              </a:spcAft>
              <a:buNone/>
            </a:pPr>
            <a:r>
              <a:rPr b="1" i="1" lang="en" sz="2400">
                <a:latin typeface="Raleway"/>
                <a:ea typeface="Raleway"/>
                <a:cs typeface="Raleway"/>
                <a:sym typeface="Raleway"/>
              </a:rPr>
              <a:t>“</a:t>
            </a:r>
            <a:r>
              <a:rPr b="1" i="1" lang="en" sz="2400">
                <a:uFill>
                  <a:noFill/>
                </a:uFill>
                <a:latin typeface="Raleway"/>
                <a:ea typeface="Raleway"/>
                <a:cs typeface="Raleway"/>
                <a:sym typeface="Raleway"/>
                <a:hlinkClick r:id="rId3"/>
              </a:rPr>
              <a:t>The One That Does the Work Does the Learning”</a:t>
            </a:r>
            <a:endParaRPr b="1" i="1" sz="2400">
              <a:latin typeface="Raleway"/>
              <a:ea typeface="Raleway"/>
              <a:cs typeface="Raleway"/>
              <a:sym typeface="Raleway"/>
            </a:endParaRPr>
          </a:p>
        </p:txBody>
      </p:sp>
      <p:pic>
        <p:nvPicPr>
          <p:cNvPr id="159" name="Google Shape;159;p31"/>
          <p:cNvPicPr preferRelativeResize="0"/>
          <p:nvPr/>
        </p:nvPicPr>
        <p:blipFill>
          <a:blip r:embed="rId4">
            <a:alphaModFix/>
          </a:blip>
          <a:stretch>
            <a:fillRect/>
          </a:stretch>
        </p:blipFill>
        <p:spPr>
          <a:xfrm>
            <a:off x="2057475" y="1803850"/>
            <a:ext cx="5204405" cy="32519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32"/>
          <p:cNvSpPr txBox="1"/>
          <p:nvPr/>
        </p:nvSpPr>
        <p:spPr>
          <a:xfrm>
            <a:off x="260425" y="0"/>
            <a:ext cx="8377200" cy="153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Over the Past Two Years 20 Student Leaders and 27 Teachers have been Introduced to Harkness</a:t>
            </a:r>
            <a:endParaRPr b="1" i="1" sz="2400">
              <a:latin typeface="Raleway"/>
              <a:ea typeface="Raleway"/>
              <a:cs typeface="Raleway"/>
              <a:sym typeface="Raleway"/>
            </a:endParaRPr>
          </a:p>
          <a:p>
            <a:pPr indent="0" lvl="0" marL="0" rtl="0" algn="ctr">
              <a:spcBef>
                <a:spcPts val="0"/>
              </a:spcBef>
              <a:spcAft>
                <a:spcPts val="0"/>
              </a:spcAft>
              <a:buNone/>
            </a:pPr>
            <a:r>
              <a:rPr b="1" i="1" lang="en" sz="2400">
                <a:latin typeface="Raleway"/>
                <a:ea typeface="Raleway"/>
                <a:cs typeface="Raleway"/>
                <a:sym typeface="Raleway"/>
              </a:rPr>
              <a:t>Next year all  HUHS  students will have learned Harkness skills!</a:t>
            </a:r>
            <a:endParaRPr b="1" i="1" sz="2400">
              <a:latin typeface="Raleway"/>
              <a:ea typeface="Raleway"/>
              <a:cs typeface="Raleway"/>
              <a:sym typeface="Raleway"/>
            </a:endParaRPr>
          </a:p>
          <a:p>
            <a:pPr indent="0" lvl="0" marL="0" rtl="0" algn="l">
              <a:spcBef>
                <a:spcPts val="0"/>
              </a:spcBef>
              <a:spcAft>
                <a:spcPts val="0"/>
              </a:spcAft>
              <a:buNone/>
            </a:pPr>
            <a:r>
              <a:t/>
            </a:r>
            <a:endParaRPr b="1" i="1" sz="2400">
              <a:latin typeface="Raleway"/>
              <a:ea typeface="Raleway"/>
              <a:cs typeface="Raleway"/>
              <a:sym typeface="Raleway"/>
            </a:endParaRPr>
          </a:p>
          <a:p>
            <a:pPr indent="0" lvl="0" marL="0" rtl="0" algn="ctr">
              <a:spcBef>
                <a:spcPts val="0"/>
              </a:spcBef>
              <a:spcAft>
                <a:spcPts val="0"/>
              </a:spcAft>
              <a:buNone/>
            </a:pPr>
            <a:r>
              <a:t/>
            </a:r>
            <a:endParaRPr sz="2400">
              <a:latin typeface="Raleway"/>
              <a:ea typeface="Raleway"/>
              <a:cs typeface="Raleway"/>
              <a:sym typeface="Raleway"/>
            </a:endParaRPr>
          </a:p>
        </p:txBody>
      </p:sp>
      <p:pic>
        <p:nvPicPr>
          <p:cNvPr id="165" name="Google Shape;165;p32"/>
          <p:cNvPicPr preferRelativeResize="0"/>
          <p:nvPr/>
        </p:nvPicPr>
        <p:blipFill>
          <a:blip r:embed="rId3">
            <a:alphaModFix/>
          </a:blip>
          <a:stretch>
            <a:fillRect/>
          </a:stretch>
        </p:blipFill>
        <p:spPr>
          <a:xfrm>
            <a:off x="152400" y="1688350"/>
            <a:ext cx="4403670" cy="3302752"/>
          </a:xfrm>
          <a:prstGeom prst="rect">
            <a:avLst/>
          </a:prstGeom>
          <a:noFill/>
          <a:ln>
            <a:noFill/>
          </a:ln>
        </p:spPr>
      </p:pic>
      <p:pic>
        <p:nvPicPr>
          <p:cNvPr id="166" name="Google Shape;166;p32"/>
          <p:cNvPicPr preferRelativeResize="0"/>
          <p:nvPr/>
        </p:nvPicPr>
        <p:blipFill>
          <a:blip r:embed="rId4">
            <a:alphaModFix/>
          </a:blip>
          <a:stretch>
            <a:fillRect/>
          </a:stretch>
        </p:blipFill>
        <p:spPr>
          <a:xfrm>
            <a:off x="4886800" y="1736888"/>
            <a:ext cx="3972105" cy="32056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3"/>
          <p:cNvSpPr txBox="1"/>
          <p:nvPr/>
        </p:nvSpPr>
        <p:spPr>
          <a:xfrm>
            <a:off x="382500" y="0"/>
            <a:ext cx="8546400" cy="154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Raleway"/>
                <a:ea typeface="Raleway"/>
                <a:cs typeface="Raleway"/>
                <a:sym typeface="Raleway"/>
              </a:rPr>
              <a:t>How Have We Been Working to Make Teaching and Learning More Engaging?</a:t>
            </a:r>
            <a:endParaRPr b="1" i="1" sz="2400">
              <a:latin typeface="Raleway"/>
              <a:ea typeface="Raleway"/>
              <a:cs typeface="Raleway"/>
              <a:sym typeface="Raleway"/>
            </a:endParaRPr>
          </a:p>
          <a:p>
            <a:pPr indent="0" lvl="0" marL="0" rtl="0" algn="ctr">
              <a:spcBef>
                <a:spcPts val="0"/>
              </a:spcBef>
              <a:spcAft>
                <a:spcPts val="0"/>
              </a:spcAft>
              <a:buNone/>
            </a:pPr>
            <a:r>
              <a:rPr b="1" i="1" lang="en" sz="2400">
                <a:latin typeface="Raleway"/>
                <a:ea typeface="Raleway"/>
                <a:cs typeface="Raleway"/>
                <a:sym typeface="Raleway"/>
              </a:rPr>
              <a:t>We</a:t>
            </a:r>
            <a:r>
              <a:rPr b="1" i="1" lang="en" sz="2400">
                <a:latin typeface="Raleway"/>
                <a:ea typeface="Raleway"/>
                <a:cs typeface="Raleway"/>
                <a:sym typeface="Raleway"/>
              </a:rPr>
              <a:t> Learn the Skills of Harkness Together with Teachers</a:t>
            </a:r>
            <a:endParaRPr b="1" i="1" sz="2400">
              <a:latin typeface="Raleway"/>
              <a:ea typeface="Raleway"/>
              <a:cs typeface="Raleway"/>
              <a:sym typeface="Raleway"/>
            </a:endParaRPr>
          </a:p>
        </p:txBody>
      </p:sp>
      <p:pic>
        <p:nvPicPr>
          <p:cNvPr id="172" name="Google Shape;172;p33"/>
          <p:cNvPicPr preferRelativeResize="0"/>
          <p:nvPr/>
        </p:nvPicPr>
        <p:blipFill>
          <a:blip r:embed="rId3">
            <a:alphaModFix/>
          </a:blip>
          <a:stretch>
            <a:fillRect/>
          </a:stretch>
        </p:blipFill>
        <p:spPr>
          <a:xfrm>
            <a:off x="2263999" y="1629425"/>
            <a:ext cx="4436853" cy="3327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