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  <p:embeddedFont>
      <p:font typeface="Garamond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6.xml"/><Relationship Id="rId33" Type="http://schemas.openxmlformats.org/officeDocument/2006/relationships/font" Target="fonts/Garamond-regular.fntdata"/><Relationship Id="rId10" Type="http://schemas.openxmlformats.org/officeDocument/2006/relationships/slide" Target="slides/slide5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35" Type="http://schemas.openxmlformats.org/officeDocument/2006/relationships/font" Target="fonts/Garamond-italic.fntdata"/><Relationship Id="rId12" Type="http://schemas.openxmlformats.org/officeDocument/2006/relationships/slide" Target="slides/slide7.xml"/><Relationship Id="rId34" Type="http://schemas.openxmlformats.org/officeDocument/2006/relationships/font" Target="fonts/Garamon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Garamond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b361ab20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b361ab20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c4be249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c4be249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c4be2496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c4be2496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b361ab20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b361ab20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b361ab20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b361ab20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b361ab20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b361ab20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b361ab20a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b361ab20a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b361ab20a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b361ab20a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b361ab20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b361ab20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b361ab20a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b361ab20a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b361ab20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b361ab20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b361ab20a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b361ab20a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b361ab20a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b361ab20a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b361ab20a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b361ab20a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b361ab20a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b361ab20a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b361ab20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b361ab20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b361ab20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b361ab20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b361ab20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b361ab20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b361ab20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b361ab20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b361ab20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b361ab20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9b19ae1b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9b19ae1b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b361ab20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b361ab20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94025" y="253700"/>
            <a:ext cx="8520600" cy="66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latin typeface="Raleway"/>
                <a:ea typeface="Raleway"/>
                <a:cs typeface="Raleway"/>
                <a:sym typeface="Raleway"/>
              </a:rPr>
              <a:t>Steps of  Planning for Harkness</a:t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125" y="919700"/>
            <a:ext cx="5514768" cy="413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75475"/>
            <a:ext cx="85206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Ask Yourself...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668625"/>
            <a:ext cx="85206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AutoNum type="arabicParenR"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Does this text/activity help answer essential unit questions?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2) Does  the text/activity align to my unit  objectives?</a:t>
            </a:r>
            <a:r>
              <a:rPr b="1" i="1"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 </a:t>
            </a:r>
            <a:endParaRPr b="1" i="1"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i="1"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4952" y="2724525"/>
            <a:ext cx="2467600" cy="23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Ask Yourself...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017725"/>
            <a:ext cx="85206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3) </a:t>
            </a: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Is this text/activity rigorous? on grade level?  Will it need to be modified?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4) What does  this experience demand that the student do?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0053" y="2873378"/>
            <a:ext cx="3216373" cy="21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11700" y="131550"/>
            <a:ext cx="8520600" cy="6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Ask Yourself...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5) </a:t>
            </a: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What perspective does this discussion/material provide and why is it important?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6) What else might  I pair with this text/activity to provide a  comprehensive understanding of the material?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78225"/>
            <a:ext cx="8520600" cy="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Step II. Preparation for the Table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757325"/>
            <a:ext cx="8520600" cy="41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Ask yourself beforehand…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AutoNum type="arabicParenR"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HOW do you want the students to engage with the material?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AutoNum type="arabicParenR"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Create a PREP SHEET designed to help students focus on important points/aspects of the content- and connect this to your GOAL for the discussion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i="1"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Step III: </a:t>
            </a: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Teacher Moves at the Table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i="1" lang="en" sz="24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Consider  options on a spectrum of instructor involvement ranging from less involvement and planning to more involvement and planning...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Top Down Approach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7" name="Google Shape;147;p27"/>
          <p:cNvPicPr preferRelativeResize="0"/>
          <p:nvPr/>
        </p:nvPicPr>
        <p:blipFill rotWithShape="1">
          <a:blip r:embed="rId3">
            <a:alphaModFix/>
          </a:blip>
          <a:srcRect b="13005" l="0" r="49703" t="0"/>
          <a:stretch/>
        </p:blipFill>
        <p:spPr>
          <a:xfrm>
            <a:off x="3107975" y="1606725"/>
            <a:ext cx="4065200" cy="28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900" y="1714900"/>
            <a:ext cx="1364575" cy="281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7"/>
          <p:cNvSpPr txBox="1"/>
          <p:nvPr/>
        </p:nvSpPr>
        <p:spPr>
          <a:xfrm>
            <a:off x="7332275" y="1533925"/>
            <a:ext cx="13254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0000"/>
                </a:solidFill>
              </a:rPr>
              <a:t>Point A to Point B</a:t>
            </a:r>
            <a:endParaRPr b="1" i="1">
              <a:solidFill>
                <a:srgbClr val="FF0000"/>
              </a:solidFill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7332275" y="3131400"/>
            <a:ext cx="1153500" cy="10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0000"/>
                </a:solidFill>
              </a:rPr>
              <a:t>Driven by Content coverage</a:t>
            </a:r>
            <a:endParaRPr b="1" i="1">
              <a:solidFill>
                <a:srgbClr val="FF0000"/>
              </a:solidFill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1357800" y="2235925"/>
            <a:ext cx="1750200" cy="1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0000"/>
                </a:solidFill>
              </a:rPr>
              <a:t>Develop sequence of  questions prior to the discussion</a:t>
            </a:r>
            <a:endParaRPr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11700" y="201475"/>
            <a:ext cx="85206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Moving </a:t>
            </a: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From the General to the Particular: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11700" y="853375"/>
            <a:ext cx="8520600" cy="41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Discussion begins with a broad interpretive question then moves to particular questions 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“What is happening to  the Athenian Democracy?”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100" y="2615349"/>
            <a:ext cx="6134102" cy="26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311700" y="72525"/>
            <a:ext cx="8520600" cy="5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From the Particular to the General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Discussion begins by information-seeking questions on the particulars of the reading/ problem to determine student understanding  the material THEN switches to the general discussion 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“What questions do you have?”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“What is puzzling to you?”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300" y="631425"/>
            <a:ext cx="673400" cy="6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5100" y="631425"/>
            <a:ext cx="673400" cy="6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6975" y="631425"/>
            <a:ext cx="673400" cy="6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7225" y="631425"/>
            <a:ext cx="673400" cy="6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025" y="631425"/>
            <a:ext cx="673400" cy="6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5825" y="598275"/>
            <a:ext cx="673400" cy="67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ctrTitle"/>
          </p:nvPr>
        </p:nvSpPr>
        <p:spPr>
          <a:xfrm>
            <a:off x="311700" y="744575"/>
            <a:ext cx="8520600" cy="5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u="sng"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lang="en" sz="1100"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6" name="Google Shape;176;p30"/>
          <p:cNvSpPr txBox="1"/>
          <p:nvPr>
            <p:ph idx="1" type="subTitle"/>
          </p:nvPr>
        </p:nvSpPr>
        <p:spPr>
          <a:xfrm>
            <a:off x="311700" y="782675"/>
            <a:ext cx="8520600" cy="4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Students work their way through “cold” material with occasional guidance when appropriate. Discussion is exploratory; there is no set agenda.  Students prepare questions ahead of time or they come up organically through discussion.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This is advanced work!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939600" y="65375"/>
            <a:ext cx="72648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The Bubble Up Approach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900" y="3143375"/>
            <a:ext cx="1940275" cy="15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5225" y="3217600"/>
            <a:ext cx="1940275" cy="150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ctrTitle"/>
          </p:nvPr>
        </p:nvSpPr>
        <p:spPr>
          <a:xfrm>
            <a:off x="311700" y="252450"/>
            <a:ext cx="8520600" cy="50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Step IV: Using Learning  “From the Table”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5" name="Google Shape;185;p31"/>
          <p:cNvSpPr txBox="1"/>
          <p:nvPr>
            <p:ph idx="1" type="subTitle"/>
          </p:nvPr>
        </p:nvSpPr>
        <p:spPr>
          <a:xfrm>
            <a:off x="118475" y="757350"/>
            <a:ext cx="8892900" cy="43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What is the Purpose of  Today’s Harkness? 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Intentionally design your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Prep sheet and follow 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up activity to have them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use what they have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learned at the Table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400" y="1583675"/>
            <a:ext cx="4914251" cy="352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0" y="723050"/>
            <a:ext cx="8520600" cy="58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158500"/>
            <a:ext cx="8520600" cy="22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At the Harkness table, students should have a safe environment in which to learn. </a:t>
            </a:r>
            <a:endParaRPr b="1" i="1"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There are four key pieces to this: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2350" y="2089900"/>
            <a:ext cx="2982850" cy="29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ctrTitle"/>
          </p:nvPr>
        </p:nvSpPr>
        <p:spPr>
          <a:xfrm>
            <a:off x="311700" y="364650"/>
            <a:ext cx="85206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Step V: Student  and Teacher </a:t>
            </a: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Reflection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92;p32"/>
          <p:cNvSpPr txBox="1"/>
          <p:nvPr>
            <p:ph idx="1" type="subTitle"/>
          </p:nvPr>
        </p:nvSpPr>
        <p:spPr>
          <a:xfrm>
            <a:off x="311700" y="1248175"/>
            <a:ext cx="8520600" cy="3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i="1"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3" name="Google Shape;193;p32"/>
          <p:cNvSpPr txBox="1"/>
          <p:nvPr/>
        </p:nvSpPr>
        <p:spPr>
          <a:xfrm rot="-471411">
            <a:off x="-282837" y="1698637"/>
            <a:ext cx="5150752" cy="49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What did I learn in this discussion?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94" name="Google Shape;194;p32"/>
          <p:cNvSpPr txBox="1"/>
          <p:nvPr/>
        </p:nvSpPr>
        <p:spPr>
          <a:xfrm rot="578190">
            <a:off x="3903443" y="1763341"/>
            <a:ext cx="5580747" cy="3439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How did I do  in the discussion today?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95" name="Google Shape;195;p32"/>
          <p:cNvSpPr txBox="1"/>
          <p:nvPr/>
        </p:nvSpPr>
        <p:spPr>
          <a:xfrm rot="898404">
            <a:off x="34918" y="4112975"/>
            <a:ext cx="4061608" cy="5145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What do I need to work on in the next discussion?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96" name="Google Shape;196;p32"/>
          <p:cNvSpPr txBox="1"/>
          <p:nvPr/>
        </p:nvSpPr>
        <p:spPr>
          <a:xfrm rot="-715263">
            <a:off x="5120295" y="4135847"/>
            <a:ext cx="4126087" cy="5540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8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What further questions do I have?</a:t>
            </a:r>
            <a:endParaRPr sz="1800">
              <a:solidFill>
                <a:srgbClr val="FF0000"/>
              </a:solidFill>
            </a:endParaRPr>
          </a:p>
        </p:txBody>
      </p:sp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3675" y="1929624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300" y="0"/>
            <a:ext cx="4603769" cy="579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 txBox="1"/>
          <p:nvPr/>
        </p:nvSpPr>
        <p:spPr>
          <a:xfrm>
            <a:off x="366625" y="-434750"/>
            <a:ext cx="70944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Be Specific About What  You are Assessing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20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4"/>
          <p:cNvSpPr txBox="1"/>
          <p:nvPr/>
        </p:nvSpPr>
        <p:spPr>
          <a:xfrm>
            <a:off x="518900" y="-931525"/>
            <a:ext cx="79098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Decide What You are Going to Assess and Be Transparent with Students</a:t>
            </a:r>
            <a:endParaRPr b="1" i="1" sz="24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>
            <p:ph type="ctrTitle"/>
          </p:nvPr>
        </p:nvSpPr>
        <p:spPr>
          <a:xfrm>
            <a:off x="311700" y="172525"/>
            <a:ext cx="8520600" cy="53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Always Give Feedback in a Timely Fashion!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5" name="Google Shape;2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051" y="711625"/>
            <a:ext cx="5765397" cy="4324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311700" y="0"/>
            <a:ext cx="8520600" cy="137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Font typeface="Raleway"/>
              <a:buAutoNum type="arabicPeriod"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Teacher-student relationships and student-student relationships grounded in trust and collaboration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275" y="1472575"/>
            <a:ext cx="4748930" cy="3561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ctrTitle"/>
          </p:nvPr>
        </p:nvSpPr>
        <p:spPr>
          <a:xfrm>
            <a:off x="311700" y="0"/>
            <a:ext cx="8520600" cy="14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2. Facilitator Expectations—What students can expect from you as a facilitator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8225" y="1498100"/>
            <a:ext cx="6909875" cy="37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ctrTitle"/>
          </p:nvPr>
        </p:nvSpPr>
        <p:spPr>
          <a:xfrm>
            <a:off x="311700" y="330675"/>
            <a:ext cx="8520600" cy="102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3. Student Expectations – What you expect of students 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400" y="1372087"/>
            <a:ext cx="5057771" cy="3793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ctrTitle"/>
          </p:nvPr>
        </p:nvSpPr>
        <p:spPr>
          <a:xfrm>
            <a:off x="311700" y="224400"/>
            <a:ext cx="8520600" cy="137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4. Student Norms – What “norms” students can set and hold each other accountable for?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311700" y="1711000"/>
            <a:ext cx="8520600" cy="33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0" l="0" r="0" t="11699"/>
          <a:stretch/>
        </p:blipFill>
        <p:spPr>
          <a:xfrm>
            <a:off x="1178400" y="1711000"/>
            <a:ext cx="5861700" cy="38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84150"/>
            <a:ext cx="8520600" cy="9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Before You Begin Planning for Harkness</a:t>
            </a:r>
            <a:r>
              <a:rPr b="1" i="1" lang="en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, Think about the Ending..</a:t>
            </a:r>
            <a:endParaRPr b="1" i="1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87900" y="1017750"/>
            <a:ext cx="8520600" cy="41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What do you want students to be able to know, understand and DO  at the end of a unit of study?</a:t>
            </a:r>
            <a:endParaRPr b="1" i="1" sz="30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i="1" sz="3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975" y="2471875"/>
            <a:ext cx="1919036" cy="25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8654" y="2277875"/>
            <a:ext cx="2778248" cy="27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Consider the Purpose of the Discussion:</a:t>
            </a:r>
            <a:endParaRPr sz="3000">
              <a:solidFill>
                <a:srgbClr val="0000FF"/>
              </a:solidFill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7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What do you want students to do  at the Table? 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What do you want them TO DO with what they LEARN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      at the Table?</a:t>
            </a:r>
            <a:endParaRPr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8850" y="2571750"/>
            <a:ext cx="2259700" cy="225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254300" y="20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00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Step I: Choosing Materials</a:t>
            </a:r>
            <a:endParaRPr b="1" i="1" sz="3000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833475"/>
            <a:ext cx="8520600" cy="41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Chose text, film or content that ……..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Char char="●"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Is accessible or that can be modified 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Char char="●"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Is high interest  and/or  is related to the content of your class</a:t>
            </a:r>
            <a:endParaRPr b="1" i="1" sz="240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81000" lvl="0" marL="51435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Raleway"/>
              <a:buChar char="●"/>
            </a:pPr>
            <a:r>
              <a:rPr b="1" i="1" lang="en" sz="24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Is material that can  be “unpacked”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3175" y="2626900"/>
            <a:ext cx="2367300" cy="23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