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6F8D6EF-998C-45B8-AFED-3013B803DA57}">
  <a:tblStyle styleId="{F6F8D6EF-998C-45B8-AFED-3013B803D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italic.fntdata"/><Relationship Id="rId12" Type="http://schemas.openxmlformats.org/officeDocument/2006/relationships/slide" Target="slides/slide6.xml"/><Relationship Id="rId34" Type="http://schemas.openxmlformats.org/officeDocument/2006/relationships/font" Target="fonts/Raleway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cc6150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cc6150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ebabff3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ebabff3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babff3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ebabff3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babff32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ebabff32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ebabff32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ebabff32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babff3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babff3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ebabff3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ebabff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bdd2475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bdd2475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babff32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babff32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babff32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ebabff32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ebabff32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ebabff32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d716f9e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d716f9e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ebabff32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ebabff32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ebabff32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ebabff32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ebabff325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ebabff325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ebabff32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ebabff32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ebabff32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ebabff32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ebabff32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ebabff32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ebabff325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ebabff325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d716f9e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fd716f9e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fd716f9e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fd716f9e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fd716f9e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fd716f9e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fd716f9e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fd716f9e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ebabff32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ebabff32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d716f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d716f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google.com/search?q=first+day+of+school+taylor+Mali&amp;oq=first+day+of+school+ta&amp;aqs=chrome.0.69i59j69i57j0l3j69i60.6119j1j7&amp;sourceid=chrome&amp;ie=UTF-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1325"/>
            <a:ext cx="8520600" cy="55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  Here We Go!! ANOTHER YEAR!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050" y="906925"/>
            <a:ext cx="5444425" cy="36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311700" y="192100"/>
            <a:ext cx="8520600" cy="59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Key Components of Effective Classrooms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25" y="1408455"/>
            <a:ext cx="5273600" cy="350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 rot="782426">
            <a:off x="177504" y="2072804"/>
            <a:ext cx="1293662" cy="6279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Trust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 rot="748228">
            <a:off x="38168" y="2986107"/>
            <a:ext cx="1629648" cy="12471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Mutual Respect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 rot="-1101722">
            <a:off x="6518015" y="1661572"/>
            <a:ext cx="2757919" cy="122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Collaboration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 rot="-1016497">
            <a:off x="7205971" y="3442480"/>
            <a:ext cx="2078607" cy="1094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Inclusivity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2191325" y="838800"/>
            <a:ext cx="4590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Urgency for Learning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ctrTitle"/>
          </p:nvPr>
        </p:nvSpPr>
        <p:spPr>
          <a:xfrm>
            <a:off x="311700" y="161075"/>
            <a:ext cx="8520600" cy="6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Creating an “Urgency for  Learning”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725" y="865450"/>
            <a:ext cx="6321175" cy="42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ctrTitle"/>
          </p:nvPr>
        </p:nvSpPr>
        <p:spPr>
          <a:xfrm>
            <a:off x="311700" y="268950"/>
            <a:ext cx="8520600" cy="5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is “Urgency for Learning?</a:t>
            </a:r>
            <a:endParaRPr b="1" i="1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35883" l="-1216" r="3128" t="-1603"/>
          <a:stretch/>
        </p:blipFill>
        <p:spPr>
          <a:xfrm>
            <a:off x="2124625" y="845250"/>
            <a:ext cx="5213626" cy="261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ctrTitle"/>
          </p:nvPr>
        </p:nvSpPr>
        <p:spPr>
          <a:xfrm>
            <a:off x="311700" y="217725"/>
            <a:ext cx="8520600" cy="5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Urgency for Learning” Sends the Message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25"/>
          <p:cNvSpPr txBox="1"/>
          <p:nvPr>
            <p:ph idx="1" type="subTitle"/>
          </p:nvPr>
        </p:nvSpPr>
        <p:spPr>
          <a:xfrm>
            <a:off x="1178225" y="1284500"/>
            <a:ext cx="8520600" cy="3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YOU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are Important..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LEARNING is Important...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EVERY MOMENT 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   of our time together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      is important!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000" y="1248638"/>
            <a:ext cx="2497300" cy="26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ctrTitle"/>
          </p:nvPr>
        </p:nvSpPr>
        <p:spPr>
          <a:xfrm>
            <a:off x="311700" y="276350"/>
            <a:ext cx="8520600" cy="53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Components of</a:t>
            </a: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 Urgency for Learning are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311700" y="699575"/>
            <a:ext cx="8520600" cy="42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Being Prepared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    Being Fully Present in the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          Moment 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“Is your MIND in the Room</a:t>
            </a:r>
            <a:r>
              <a:rPr b="1" i="1" lang="en" sz="36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?”</a:t>
            </a:r>
            <a:endParaRPr b="1" i="1" sz="36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     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Starting the Class in a way that allows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                       for transition and focus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5868200" y="1101375"/>
            <a:ext cx="2865900" cy="25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200" y="1391163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ctrTitle"/>
          </p:nvPr>
        </p:nvSpPr>
        <p:spPr>
          <a:xfrm>
            <a:off x="311700" y="90175"/>
            <a:ext cx="8520600" cy="9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Urgency for Learning means 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Setting the Bar High!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076" y="948575"/>
            <a:ext cx="4585150" cy="41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ctrTitle"/>
          </p:nvPr>
        </p:nvSpPr>
        <p:spPr>
          <a:xfrm>
            <a:off x="410900" y="225450"/>
            <a:ext cx="8520600" cy="257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If We Create an Urgency for  Learning in all  Classrooms in our School</a:t>
            </a:r>
            <a:endParaRPr b="1" i="1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Message Does This Send Parents and Community?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306600" y="2990100"/>
            <a:ext cx="59247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o Students…...</a:t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		To Parents………</a:t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To Our Community? 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275" y="2364325"/>
            <a:ext cx="2524950" cy="25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ctrTitle"/>
          </p:nvPr>
        </p:nvSpPr>
        <p:spPr>
          <a:xfrm>
            <a:off x="311700" y="230525"/>
            <a:ext cx="85206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Using Every Moment:Start with </a:t>
            </a:r>
            <a:r>
              <a:rPr b="1" i="1"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DO NOW!</a:t>
            </a:r>
            <a:endParaRPr b="1" i="1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750" y="901775"/>
            <a:ext cx="3452077" cy="38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 rot="-458735">
            <a:off x="180995" y="1098558"/>
            <a:ext cx="2408209" cy="1579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Instructions are on the board before students enter the  room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537875" y="3534650"/>
            <a:ext cx="19338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No time is wasted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 rot="365179">
            <a:off x="6698426" y="953835"/>
            <a:ext cx="2362617" cy="1762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All students are working before the second bell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6611775" y="3264425"/>
            <a:ext cx="24690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Establishes Routine for Learning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ctrTitle"/>
          </p:nvPr>
        </p:nvSpPr>
        <p:spPr>
          <a:xfrm>
            <a:off x="311700" y="225450"/>
            <a:ext cx="85206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Establishing Systems and Routines  to Support Urgency for Learning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63" y="22173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2440905" y="1374309"/>
            <a:ext cx="2183166" cy="152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275" y="1832588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5963" y="30848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ctrTitle"/>
          </p:nvPr>
        </p:nvSpPr>
        <p:spPr>
          <a:xfrm>
            <a:off x="311700" y="422625"/>
            <a:ext cx="8520600" cy="11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Establishing Trust 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“It is all About Relationships”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31"/>
          <p:cNvSpPr txBox="1"/>
          <p:nvPr>
            <p:ph idx="1" type="subTitle"/>
          </p:nvPr>
        </p:nvSpPr>
        <p:spPr>
          <a:xfrm>
            <a:off x="234850" y="1886425"/>
            <a:ext cx="8520600" cy="29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THINK of a Great Teacher in Your Life...</a:t>
            </a: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        What did He or She Do that </a:t>
            </a: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                 Made an Impression on You?</a:t>
            </a: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6518625" y="1856975"/>
            <a:ext cx="2407500" cy="3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625" y="1620312"/>
            <a:ext cx="2589609" cy="33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63250" y="198400"/>
            <a:ext cx="9192900" cy="10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A Few Thoughts……...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….. and a Disclaimer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050" y="1465075"/>
            <a:ext cx="3480675" cy="26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800" y="1781700"/>
            <a:ext cx="4182400" cy="20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ctrTitle"/>
          </p:nvPr>
        </p:nvSpPr>
        <p:spPr>
          <a:xfrm>
            <a:off x="311700" y="204900"/>
            <a:ext cx="8520600" cy="6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Qualities  of Great Teachers  </a:t>
            </a: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“4C’s</a:t>
            </a: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2"/>
          <p:cNvSpPr txBox="1"/>
          <p:nvPr>
            <p:ph idx="1" type="subTitle"/>
          </p:nvPr>
        </p:nvSpPr>
        <p:spPr>
          <a:xfrm>
            <a:off x="311700" y="947700"/>
            <a:ext cx="8520600" cy="41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They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CARE</a:t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They are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CLEAR 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about expectations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They make learning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COMPELLING</a:t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They  make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CONNECTIONS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to the  world beyond the classroom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at copy #3 Slide Show 10%2F26%2F17 (7).jpg"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ctrTitle"/>
          </p:nvPr>
        </p:nvSpPr>
        <p:spPr>
          <a:xfrm>
            <a:off x="311700" y="20225"/>
            <a:ext cx="8520600" cy="8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Establishing </a:t>
            </a:r>
            <a:r>
              <a:rPr b="1" i="1"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Mutual Respect </a:t>
            </a:r>
            <a:endParaRPr b="1" i="1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34"/>
          <p:cNvSpPr txBox="1"/>
          <p:nvPr>
            <p:ph idx="1" type="subTitle"/>
          </p:nvPr>
        </p:nvSpPr>
        <p:spPr>
          <a:xfrm>
            <a:off x="265675" y="1088375"/>
            <a:ext cx="85206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We Have to Actively  Teach the Behaviors We Want  Our Students to Exhibit</a:t>
            </a:r>
            <a:endParaRPr sz="3000"/>
          </a:p>
        </p:txBody>
      </p:sp>
      <p:sp>
        <p:nvSpPr>
          <p:cNvPr id="204" name="Google Shape;204;p34"/>
          <p:cNvSpPr txBox="1"/>
          <p:nvPr/>
        </p:nvSpPr>
        <p:spPr>
          <a:xfrm rot="922330">
            <a:off x="204885" y="2786423"/>
            <a:ext cx="2228320" cy="512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Eye Contact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 rot="-302070">
            <a:off x="6108809" y="2571809"/>
            <a:ext cx="2471635" cy="653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Tone of Voice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 rot="342380">
            <a:off x="142347" y="3862053"/>
            <a:ext cx="2407731" cy="820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Skills of </a:t>
            </a: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Civil Discourse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5109875" y="410555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4"/>
          <p:cNvSpPr txBox="1"/>
          <p:nvPr/>
        </p:nvSpPr>
        <p:spPr>
          <a:xfrm rot="-656173">
            <a:off x="6493021" y="3810975"/>
            <a:ext cx="2471587" cy="512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Body Language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300" y="2084125"/>
            <a:ext cx="2779050" cy="29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650" y="781025"/>
            <a:ext cx="4564264" cy="342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/>
        </p:nvSpPr>
        <p:spPr>
          <a:xfrm rot="395910">
            <a:off x="129036" y="1051049"/>
            <a:ext cx="2300036" cy="1065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Learning is not a competition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 rot="676992">
            <a:off x="142351" y="3812871"/>
            <a:ext cx="2017800" cy="8837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Lean into discomfort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2471500" y="4208000"/>
            <a:ext cx="4821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Be Willing to make mistakes </a:t>
            </a: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MODEL this for kids!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 rot="-682738">
            <a:off x="7483429" y="665427"/>
            <a:ext cx="1660438" cy="1837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Practice with games and activities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 rot="-648195">
            <a:off x="7440766" y="3003528"/>
            <a:ext cx="1696569" cy="1738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Working together is LEARNED Behavior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 rot="639683">
            <a:off x="229075" y="2314702"/>
            <a:ext cx="2099950" cy="8162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Use “I” statements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730450" y="108225"/>
            <a:ext cx="8070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Creating</a:t>
            </a: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 a Climate of Collaboration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ctrTitle"/>
          </p:nvPr>
        </p:nvSpPr>
        <p:spPr>
          <a:xfrm>
            <a:off x="311700" y="161075"/>
            <a:ext cx="8520600" cy="10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Inclusivity as the Foundation 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All Voices are Valued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850" y="1392500"/>
            <a:ext cx="5129425" cy="27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1447150" y="4187775"/>
            <a:ext cx="6454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“None of us is as smart as all of us”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ctrTitle"/>
          </p:nvPr>
        </p:nvSpPr>
        <p:spPr>
          <a:xfrm>
            <a:off x="311700" y="171125"/>
            <a:ext cx="8520600" cy="69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Inclusivity  Implies Student Agency</a:t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 rot="310737">
            <a:off x="179317" y="1165363"/>
            <a:ext cx="2010708" cy="16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Everyone feels comfortable speaking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 rot="362876">
            <a:off x="48723" y="3277629"/>
            <a:ext cx="3189050" cy="8395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Individuals are</a:t>
            </a: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treated equitably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 rot="-1130989">
            <a:off x="5930124" y="1217108"/>
            <a:ext cx="2843184" cy="15174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Students take an active role in 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their own 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learning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6697925" y="426465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199875" y="4143975"/>
            <a:ext cx="9033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This Means </a:t>
            </a: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New Roles for Students and Teachers!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26" y="1066663"/>
            <a:ext cx="2946275" cy="288137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 rot="-450763">
            <a:off x="6062215" y="3180539"/>
            <a:ext cx="2579039" cy="798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Learning  is a Partnership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ctrTitle"/>
          </p:nvPr>
        </p:nvSpPr>
        <p:spPr>
          <a:xfrm>
            <a:off x="311700" y="50300"/>
            <a:ext cx="8520600" cy="41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 will YOU  do on the </a:t>
            </a:r>
            <a:r>
              <a:rPr b="1" i="1"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FIRST DAY of School</a:t>
            </a:r>
            <a:r>
              <a:rPr b="1" i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to create a  Learning Environment in Your Classroom?</a:t>
            </a: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68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  Looking at Non Negotiables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63150" y="860950"/>
            <a:ext cx="4770300" cy="3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They ARE Designed To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 Promote Conditions for  Learning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 Non-Negotiable because they are  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 critical  to create a learning  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 environment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 Few in number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Valued  by the Institution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Promoted  with  Pride and Grounded   in  Respect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Be“Support Beams”  of Teaching and Learning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72000" y="860950"/>
            <a:ext cx="47703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They are</a:t>
            </a: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NOT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Classrooms Rules or Norms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Designed to be Punitive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 Magic Bullet  that is an</a:t>
            </a: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answer to all Discipline issues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b="1" i="1" lang="en" sz="1800">
                <a:latin typeface="Raleway"/>
                <a:ea typeface="Raleway"/>
                <a:cs typeface="Raleway"/>
                <a:sym typeface="Raleway"/>
              </a:rPr>
              <a:t> A Formula for Success </a:t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825" y="3098100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451900" y="84100"/>
            <a:ext cx="8520600" cy="8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What do our  Students Want US to Do?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(We Asked them)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1231475"/>
            <a:ext cx="8520600" cy="29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Explain why we have  the NN’s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“Explain to everyone  how and why  these were developed and what their purpose is”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“Each  teacher should share these with their classes on the first day of school”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“We need to know  WHY  have these and what purpose they serve”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140350" y="0"/>
            <a:ext cx="85206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State Clearly and POST how the NN’s  will be implemented in  each Teacher’s Classroom</a:t>
            </a:r>
            <a:endParaRPr sz="3000"/>
          </a:p>
        </p:txBody>
      </p:sp>
      <p:sp>
        <p:nvSpPr>
          <p:cNvPr id="82" name="Google Shape;82;p17"/>
          <p:cNvSpPr txBox="1"/>
          <p:nvPr/>
        </p:nvSpPr>
        <p:spPr>
          <a:xfrm>
            <a:off x="946875" y="1093425"/>
            <a:ext cx="74577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“Teachers are different and  I understand  that.  We just need to know  the specific expectations of each teacher. Some teachers say  I can use my  cell  phone and others say  “only on a break” and others say NEVER!”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“Where should  I put my phone and my backpack? If it is different in each class we need to be  told- then it is less confusing”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“What does it mean to “distract from the learning of others”? We need to know what different teachers think and it needs to be clear”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“What does “being present and ready to learn” look like for different teachers?  Teachers should  tell us the first day”</a:t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185450" y="55000"/>
            <a:ext cx="8520600" cy="49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Enforce the NN’s  with Consistency and Clarity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“The reason that they are not being followed is that they are not being enforced” “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“All teachers  should be on the same page and enforce these  the same way” .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”We need a standard for all teachers and students”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“We know the teachers who we can take advantage of”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“Some teachers just point at the list and say ,”You are breaking this NN” and that does not do anything”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311700" y="167525"/>
            <a:ext cx="8520600" cy="17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Starting From Day One………..</a:t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Establishing a Classroom Based on Trust, Mutual Respect, Collaboration and Inclusivity</a:t>
            </a: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146225" y="2197100"/>
            <a:ext cx="4527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750" y="1955625"/>
            <a:ext cx="3922700" cy="29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ctrTitle"/>
          </p:nvPr>
        </p:nvSpPr>
        <p:spPr>
          <a:xfrm>
            <a:off x="311700" y="239675"/>
            <a:ext cx="8520600" cy="11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What sort of Learning Environment Do We Want to Create at Our School?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311700" y="1472775"/>
            <a:ext cx="8520600" cy="3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</a:rPr>
              <a:t> </a:t>
            </a: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In YOUR CLASSROOM………... </a:t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What do you want to see and hear students doing in your class?</a:t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What do you want them to see and hear YOU doing?</a:t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0" y="-108225"/>
            <a:ext cx="85128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do the Students Say?</a:t>
            </a:r>
            <a:endParaRPr sz="3000"/>
          </a:p>
        </p:txBody>
      </p:sp>
      <p:graphicFrame>
        <p:nvGraphicFramePr>
          <p:cNvPr id="106" name="Google Shape;106;p21"/>
          <p:cNvGraphicFramePr/>
          <p:nvPr/>
        </p:nvGraphicFramePr>
        <p:xfrm>
          <a:off x="309300" y="6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{F6F8D6EF-998C-45B8-AFED-3013B803DA57}</a:tableStyleId>
              </a:tblPr>
              <a:tblGrid>
                <a:gridCol w="2313050"/>
                <a:gridCol w="2255950"/>
                <a:gridCol w="2284500"/>
              </a:tblGrid>
              <a:tr h="106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900">
                          <a:solidFill>
                            <a:srgbClr val="0000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does a classroom based on trust, mutual respect  and collaboration look like? </a:t>
                      </a:r>
                      <a:endParaRPr b="1" sz="900">
                        <a:solidFill>
                          <a:srgbClr val="0000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900">
                          <a:solidFill>
                            <a:srgbClr val="0000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can the TEACHER do to create this atmosphere?</a:t>
                      </a:r>
                      <a:endParaRPr sz="900">
                        <a:solidFill>
                          <a:srgbClr val="0000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900">
                          <a:solidFill>
                            <a:srgbClr val="0000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can STUDENTS do to create this atmosphere?</a:t>
                      </a:r>
                      <a:endParaRPr sz="900">
                        <a:solidFill>
                          <a:srgbClr val="0000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  <a:tr h="517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There IS OPEN DIALOGUE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between students and teachers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There is a welcoming atmosphere and positive interactions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There are appreciative and supportive comments  that show teachers CARE about us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  feel comfortable and safe  asking questions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</a:t>
                      </a:r>
                      <a:b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</a:b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  are engaged, focused and helping one another- using appropriate voice tone and body language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  variety of information/ projects and teaching methods are offered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</a:t>
                      </a: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how connections to the real world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Pose questions to encourage our learning and engagement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Build individual relationships to help guide us  in our  learning journey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Greet us at the door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Show  us that  you are willing to invest extra time to help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Support us in school and in other activities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CHALLENGE US even when we may not like it :)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Show us they  BELIEVE  in us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Respect individual differences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</a:t>
                      </a: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espect the teacher  as a  person 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Respect the learning environment by  putting away technology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Respect and support one another in their learning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 prepared for class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Work to be engaged and  give one another and the teacher constructive feedback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TRY our best!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Develop the courage  to ASK QUESTIONS and share  if we  are confused</a:t>
                      </a:r>
                      <a:endParaRPr b="1" i="1" sz="9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