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196CCBC5-996B-4B63-AAC4-BAD7BC2C0054}">
  <a:tblStyle styleId="{196CCBC5-996B-4B63-AAC4-BAD7BC2C0054}" styleName="Table_0">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g465fa0727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465fa0727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Google Shape;104;g465fa07275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465fa07275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g465fa07275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465fa07275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g465fa07275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465fa07275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g465fa07275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465fa07275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465fa07275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465fa07275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465fa07275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465fa07275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465fa07275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465fa07275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g465fa07275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465fa07275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g465fa07275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465fa07275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g465fa07275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465fa07275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g465fa07275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465fa07275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Google Shape;98;g465fa07275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465fa07275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i="1" lang="en">
                <a:solidFill>
                  <a:srgbClr val="0000FF"/>
                </a:solidFill>
                <a:latin typeface="Cambria"/>
                <a:ea typeface="Cambria"/>
                <a:cs typeface="Cambria"/>
                <a:sym typeface="Cambria"/>
              </a:rPr>
              <a:t>“Setting the Table” For  </a:t>
            </a:r>
            <a:r>
              <a:rPr b="1" i="1" lang="en">
                <a:solidFill>
                  <a:srgbClr val="FF0000"/>
                </a:solidFill>
                <a:latin typeface="Cambria"/>
                <a:ea typeface="Cambria"/>
                <a:cs typeface="Cambria"/>
                <a:sym typeface="Cambria"/>
              </a:rPr>
              <a:t>High Quality</a:t>
            </a:r>
            <a:r>
              <a:rPr b="1" i="1" lang="en">
                <a:solidFill>
                  <a:srgbClr val="0000FF"/>
                </a:solidFill>
                <a:latin typeface="Cambria"/>
                <a:ea typeface="Cambria"/>
                <a:cs typeface="Cambria"/>
                <a:sym typeface="Cambria"/>
              </a:rPr>
              <a:t> Harkness</a:t>
            </a:r>
            <a:endParaRPr b="1" i="1">
              <a:solidFill>
                <a:srgbClr val="0000FF"/>
              </a:solidFill>
              <a:latin typeface="Cambria"/>
              <a:ea typeface="Cambria"/>
              <a:cs typeface="Cambria"/>
              <a:sym typeface="Cambria"/>
            </a:endParaRPr>
          </a:p>
        </p:txBody>
      </p:sp>
      <p:pic>
        <p:nvPicPr>
          <p:cNvPr id="55" name="Google Shape;55;p13"/>
          <p:cNvPicPr preferRelativeResize="0"/>
          <p:nvPr/>
        </p:nvPicPr>
        <p:blipFill>
          <a:blip r:embed="rId3">
            <a:alphaModFix/>
          </a:blip>
          <a:stretch>
            <a:fillRect/>
          </a:stretch>
        </p:blipFill>
        <p:spPr>
          <a:xfrm>
            <a:off x="2028225" y="1246050"/>
            <a:ext cx="4668300" cy="35012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Google Shape;107;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i="1" lang="en">
                <a:solidFill>
                  <a:srgbClr val="FF0000"/>
                </a:solidFill>
                <a:latin typeface="Cambria"/>
                <a:ea typeface="Cambria"/>
                <a:cs typeface="Cambria"/>
                <a:sym typeface="Cambria"/>
              </a:rPr>
              <a:t>Other Considerations at the Table</a:t>
            </a:r>
            <a:endParaRPr b="1" i="1">
              <a:solidFill>
                <a:srgbClr val="FF0000"/>
              </a:solidFill>
              <a:latin typeface="Cambria"/>
              <a:ea typeface="Cambria"/>
              <a:cs typeface="Cambria"/>
              <a:sym typeface="Cambria"/>
            </a:endParaRPr>
          </a:p>
        </p:txBody>
      </p:sp>
      <p:sp>
        <p:nvSpPr>
          <p:cNvPr id="108" name="Google Shape;108;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0000FF"/>
              </a:buClr>
              <a:buSzPts val="1800"/>
              <a:buFont typeface="Cambria"/>
              <a:buAutoNum type="arabicParenR"/>
            </a:pPr>
            <a:r>
              <a:rPr b="1" i="1" lang="en">
                <a:solidFill>
                  <a:srgbClr val="0000FF"/>
                </a:solidFill>
                <a:latin typeface="Cambria"/>
                <a:ea typeface="Cambria"/>
                <a:cs typeface="Cambria"/>
                <a:sym typeface="Cambria"/>
              </a:rPr>
              <a:t>What am I going to assess in this conversation? </a:t>
            </a:r>
            <a:r>
              <a:rPr b="1" i="1" lang="en">
                <a:solidFill>
                  <a:srgbClr val="FF0000"/>
                </a:solidFill>
                <a:latin typeface="Cambria"/>
                <a:ea typeface="Cambria"/>
                <a:cs typeface="Cambria"/>
                <a:sym typeface="Cambria"/>
              </a:rPr>
              <a:t>BE TRANSPARENT</a:t>
            </a:r>
            <a:endParaRPr b="1" i="1">
              <a:solidFill>
                <a:srgbClr val="FF0000"/>
              </a:solidFill>
              <a:latin typeface="Cambria"/>
              <a:ea typeface="Cambria"/>
              <a:cs typeface="Cambria"/>
              <a:sym typeface="Cambria"/>
            </a:endParaRPr>
          </a:p>
          <a:p>
            <a:pPr indent="0" lvl="0" marL="914400" rtl="0" algn="l">
              <a:spcBef>
                <a:spcPts val="1600"/>
              </a:spcBef>
              <a:spcAft>
                <a:spcPts val="0"/>
              </a:spcAft>
              <a:buNone/>
            </a:pPr>
            <a:r>
              <a:rPr b="1" i="1" lang="en">
                <a:solidFill>
                  <a:srgbClr val="0000FF"/>
                </a:solidFill>
                <a:latin typeface="Cambria"/>
                <a:ea typeface="Cambria"/>
                <a:cs typeface="Cambria"/>
                <a:sym typeface="Cambria"/>
              </a:rPr>
              <a:t>Body language? Eye contact? Using Sentence Stems? Probing Questions? Annotation? Types of Comments?</a:t>
            </a:r>
            <a:endParaRPr b="1" i="1">
              <a:solidFill>
                <a:srgbClr val="0000FF"/>
              </a:solidFill>
              <a:latin typeface="Cambria"/>
              <a:ea typeface="Cambria"/>
              <a:cs typeface="Cambria"/>
              <a:sym typeface="Cambria"/>
            </a:endParaRPr>
          </a:p>
          <a:p>
            <a:pPr indent="0" lvl="0" marL="0" rtl="0" algn="l">
              <a:spcBef>
                <a:spcPts val="1600"/>
              </a:spcBef>
              <a:spcAft>
                <a:spcPts val="0"/>
              </a:spcAft>
              <a:buNone/>
            </a:pPr>
            <a:r>
              <a:rPr b="1" i="1" lang="en">
                <a:solidFill>
                  <a:srgbClr val="0000FF"/>
                </a:solidFill>
                <a:latin typeface="Cambria"/>
                <a:ea typeface="Cambria"/>
                <a:cs typeface="Cambria"/>
                <a:sym typeface="Cambria"/>
              </a:rPr>
              <a:t>2) Design/Choose an Assessment Instrument  for YOU and for the STUDENTS </a:t>
            </a:r>
            <a:endParaRPr b="1" i="1">
              <a:solidFill>
                <a:srgbClr val="0000FF"/>
              </a:solidFill>
              <a:latin typeface="Cambria"/>
              <a:ea typeface="Cambria"/>
              <a:cs typeface="Cambria"/>
              <a:sym typeface="Cambria"/>
            </a:endParaRPr>
          </a:p>
          <a:p>
            <a:pPr indent="0" lvl="0" marL="0" rtl="0" algn="l">
              <a:lnSpc>
                <a:spcPct val="100000"/>
              </a:lnSpc>
              <a:spcBef>
                <a:spcPts val="1600"/>
              </a:spcBef>
              <a:spcAft>
                <a:spcPts val="0"/>
              </a:spcAft>
              <a:buNone/>
            </a:pPr>
            <a:r>
              <a:rPr b="1" i="1" lang="en">
                <a:solidFill>
                  <a:srgbClr val="0000FF"/>
                </a:solidFill>
                <a:latin typeface="Cambria"/>
                <a:ea typeface="Cambria"/>
                <a:cs typeface="Cambria"/>
                <a:sym typeface="Cambria"/>
              </a:rPr>
              <a:t>2)  Have the students self assess on the criteria you  have told  them  you will look for- then you assess  and provide feedback </a:t>
            </a:r>
            <a:endParaRPr b="1" i="1">
              <a:solidFill>
                <a:srgbClr val="0000FF"/>
              </a:solidFill>
              <a:latin typeface="Cambria"/>
              <a:ea typeface="Cambria"/>
              <a:cs typeface="Cambria"/>
              <a:sym typeface="Cambria"/>
            </a:endParaRPr>
          </a:p>
          <a:p>
            <a:pPr indent="0" lvl="0" marL="0" rtl="0" algn="l">
              <a:lnSpc>
                <a:spcPct val="100000"/>
              </a:lnSpc>
              <a:spcBef>
                <a:spcPts val="1600"/>
              </a:spcBef>
              <a:spcAft>
                <a:spcPts val="0"/>
              </a:spcAft>
              <a:buNone/>
            </a:pPr>
            <a:r>
              <a:rPr b="1" i="1" lang="en">
                <a:solidFill>
                  <a:srgbClr val="0000FF"/>
                </a:solidFill>
                <a:latin typeface="Cambria"/>
                <a:ea typeface="Cambria"/>
                <a:cs typeface="Cambria"/>
                <a:sym typeface="Cambria"/>
              </a:rPr>
              <a:t>3) Debrief with the entire group’ “How did we do and what do we need to work on?</a:t>
            </a:r>
            <a:endParaRPr b="1" i="1">
              <a:solidFill>
                <a:srgbClr val="0000FF"/>
              </a:solidFill>
              <a:latin typeface="Cambria"/>
              <a:ea typeface="Cambria"/>
              <a:cs typeface="Cambria"/>
              <a:sym typeface="Cambri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Google Shape;113;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Google Shape;119;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Google Shape;125;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title"/>
          </p:nvPr>
        </p:nvSpPr>
        <p:spPr>
          <a:xfrm>
            <a:off x="73750" y="320400"/>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i="1" lang="en">
                <a:solidFill>
                  <a:srgbClr val="0000FF"/>
                </a:solidFill>
                <a:latin typeface="Cambria"/>
                <a:ea typeface="Cambria"/>
                <a:cs typeface="Cambria"/>
                <a:sym typeface="Cambria"/>
              </a:rPr>
              <a:t>Are  Your Students READY?</a:t>
            </a:r>
            <a:endParaRPr b="1" i="1">
              <a:solidFill>
                <a:srgbClr val="0000FF"/>
              </a:solidFill>
              <a:latin typeface="Cambria"/>
              <a:ea typeface="Cambria"/>
              <a:cs typeface="Cambria"/>
              <a:sym typeface="Cambria"/>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i="1" lang="en">
                <a:solidFill>
                  <a:srgbClr val="FF0000"/>
                </a:solidFill>
                <a:latin typeface="Cambria"/>
                <a:ea typeface="Cambria"/>
                <a:cs typeface="Cambria"/>
                <a:sym typeface="Cambria"/>
              </a:rPr>
              <a:t>•	</a:t>
            </a:r>
            <a:r>
              <a:rPr b="1" i="1" lang="en">
                <a:solidFill>
                  <a:srgbClr val="FF0000"/>
                </a:solidFill>
                <a:latin typeface="Cambria"/>
                <a:ea typeface="Cambria"/>
                <a:cs typeface="Cambria"/>
                <a:sym typeface="Cambria"/>
              </a:rPr>
              <a:t>Can they  demonstrate eye contact?</a:t>
            </a:r>
            <a:endParaRPr b="1" i="1">
              <a:solidFill>
                <a:srgbClr val="FF0000"/>
              </a:solidFill>
              <a:latin typeface="Cambria"/>
              <a:ea typeface="Cambria"/>
              <a:cs typeface="Cambria"/>
              <a:sym typeface="Cambria"/>
            </a:endParaRPr>
          </a:p>
          <a:p>
            <a:pPr indent="0" lvl="0" marL="0" rtl="0" algn="l">
              <a:spcBef>
                <a:spcPts val="1600"/>
              </a:spcBef>
              <a:spcAft>
                <a:spcPts val="0"/>
              </a:spcAft>
              <a:buNone/>
            </a:pPr>
            <a:r>
              <a:rPr b="1" i="1" lang="en">
                <a:solidFill>
                  <a:srgbClr val="FF0000"/>
                </a:solidFill>
                <a:latin typeface="Cambria"/>
                <a:ea typeface="Cambria"/>
                <a:cs typeface="Cambria"/>
                <a:sym typeface="Cambria"/>
              </a:rPr>
              <a:t>•	Are they aware of their body language and presence in the room?</a:t>
            </a:r>
            <a:endParaRPr b="1" i="1">
              <a:solidFill>
                <a:srgbClr val="FF0000"/>
              </a:solidFill>
              <a:latin typeface="Cambria"/>
              <a:ea typeface="Cambria"/>
              <a:cs typeface="Cambria"/>
              <a:sym typeface="Cambria"/>
            </a:endParaRPr>
          </a:p>
          <a:p>
            <a:pPr indent="0" lvl="0" marL="0" rtl="0" algn="l">
              <a:spcBef>
                <a:spcPts val="1600"/>
              </a:spcBef>
              <a:spcAft>
                <a:spcPts val="0"/>
              </a:spcAft>
              <a:buNone/>
            </a:pPr>
            <a:r>
              <a:rPr b="1" i="1" lang="en">
                <a:solidFill>
                  <a:srgbClr val="FF0000"/>
                </a:solidFill>
                <a:latin typeface="Cambria"/>
                <a:ea typeface="Cambria"/>
                <a:cs typeface="Cambria"/>
                <a:sym typeface="Cambria"/>
              </a:rPr>
              <a:t>•	Do they understand tone of voice?</a:t>
            </a:r>
            <a:endParaRPr b="1" i="1">
              <a:solidFill>
                <a:srgbClr val="FF0000"/>
              </a:solidFill>
              <a:latin typeface="Cambria"/>
              <a:ea typeface="Cambria"/>
              <a:cs typeface="Cambria"/>
              <a:sym typeface="Cambria"/>
            </a:endParaRPr>
          </a:p>
          <a:p>
            <a:pPr indent="0" lvl="0" marL="0" rtl="0" algn="l">
              <a:spcBef>
                <a:spcPts val="1600"/>
              </a:spcBef>
              <a:spcAft>
                <a:spcPts val="0"/>
              </a:spcAft>
              <a:buNone/>
            </a:pPr>
            <a:r>
              <a:rPr b="1" i="1" lang="en">
                <a:solidFill>
                  <a:srgbClr val="FF0000"/>
                </a:solidFill>
                <a:latin typeface="Cambria"/>
                <a:ea typeface="Cambria"/>
                <a:cs typeface="Cambria"/>
                <a:sym typeface="Cambria"/>
              </a:rPr>
              <a:t>•	Are they aware of active listening  skills?</a:t>
            </a:r>
            <a:endParaRPr b="1" i="1">
              <a:solidFill>
                <a:srgbClr val="FF0000"/>
              </a:solidFill>
              <a:latin typeface="Cambria"/>
              <a:ea typeface="Cambria"/>
              <a:cs typeface="Cambria"/>
              <a:sym typeface="Cambria"/>
            </a:endParaRPr>
          </a:p>
          <a:p>
            <a:pPr indent="0" lvl="0" marL="0" rtl="0" algn="l">
              <a:spcBef>
                <a:spcPts val="1600"/>
              </a:spcBef>
              <a:spcAft>
                <a:spcPts val="0"/>
              </a:spcAft>
              <a:buNone/>
            </a:pPr>
            <a:r>
              <a:rPr b="1" i="1" lang="en">
                <a:solidFill>
                  <a:srgbClr val="FF0000"/>
                </a:solidFill>
                <a:latin typeface="Cambria"/>
                <a:ea typeface="Cambria"/>
                <a:cs typeface="Cambria"/>
                <a:sym typeface="Cambria"/>
              </a:rPr>
              <a:t>•	Have they practiced with Sentence Stems to unpack conversations?</a:t>
            </a:r>
            <a:endParaRPr b="1" i="1">
              <a:solidFill>
                <a:srgbClr val="FF0000"/>
              </a:solidFill>
              <a:latin typeface="Cambria"/>
              <a:ea typeface="Cambria"/>
              <a:cs typeface="Cambria"/>
              <a:sym typeface="Cambria"/>
            </a:endParaRPr>
          </a:p>
          <a:p>
            <a:pPr indent="0" lvl="0" marL="0" rtl="0" algn="l">
              <a:spcBef>
                <a:spcPts val="1600"/>
              </a:spcBef>
              <a:spcAft>
                <a:spcPts val="0"/>
              </a:spcAft>
              <a:buNone/>
            </a:pPr>
            <a:r>
              <a:rPr b="1" i="1" lang="en">
                <a:solidFill>
                  <a:srgbClr val="FF0000"/>
                </a:solidFill>
                <a:latin typeface="Cambria"/>
                <a:ea typeface="Cambria"/>
                <a:cs typeface="Cambria"/>
                <a:sym typeface="Cambria"/>
              </a:rPr>
              <a:t>•	Can they annotate text?</a:t>
            </a:r>
            <a:endParaRPr b="1" i="1">
              <a:solidFill>
                <a:srgbClr val="FF0000"/>
              </a:solidFill>
              <a:latin typeface="Cambria"/>
              <a:ea typeface="Cambria"/>
              <a:cs typeface="Cambria"/>
              <a:sym typeface="Cambria"/>
            </a:endParaRPr>
          </a:p>
          <a:p>
            <a:pPr indent="0" lvl="0" marL="0" rtl="0" algn="l">
              <a:spcBef>
                <a:spcPts val="1600"/>
              </a:spcBef>
              <a:spcAft>
                <a:spcPts val="1600"/>
              </a:spcAft>
              <a:buNone/>
            </a:pPr>
            <a:r>
              <a:rPr b="1" i="1" lang="en">
                <a:solidFill>
                  <a:srgbClr val="FF0000"/>
                </a:solidFill>
                <a:latin typeface="Cambria"/>
                <a:ea typeface="Cambria"/>
                <a:cs typeface="Cambria"/>
                <a:sym typeface="Cambria"/>
              </a:rPr>
              <a:t>•	Are they  learning  to ask Clarifying and Probing  questions?</a:t>
            </a:r>
            <a:endParaRPr b="1" i="1">
              <a:solidFill>
                <a:srgbClr val="FF0000"/>
              </a:solidFill>
              <a:latin typeface="Cambria"/>
              <a:ea typeface="Cambria"/>
              <a:cs typeface="Cambria"/>
              <a:sym typeface="Cambri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i="1" lang="en">
                <a:solidFill>
                  <a:srgbClr val="FF0000"/>
                </a:solidFill>
                <a:latin typeface="Cambria"/>
                <a:ea typeface="Cambria"/>
                <a:cs typeface="Cambria"/>
                <a:sym typeface="Cambria"/>
              </a:rPr>
              <a:t>“</a:t>
            </a:r>
            <a:r>
              <a:rPr b="1" i="1" lang="en">
                <a:solidFill>
                  <a:srgbClr val="FF0000"/>
                </a:solidFill>
                <a:latin typeface="Cambria"/>
                <a:ea typeface="Cambria"/>
                <a:cs typeface="Cambria"/>
                <a:sym typeface="Cambria"/>
              </a:rPr>
              <a:t>Setting the Table” Means…..</a:t>
            </a:r>
            <a:endParaRPr b="1" i="1">
              <a:solidFill>
                <a:srgbClr val="FF0000"/>
              </a:solidFill>
              <a:latin typeface="Cambria"/>
              <a:ea typeface="Cambria"/>
              <a:cs typeface="Cambria"/>
              <a:sym typeface="Cambria"/>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i="1" lang="en">
                <a:solidFill>
                  <a:srgbClr val="FF0000"/>
                </a:solidFill>
                <a:latin typeface="Cambria"/>
                <a:ea typeface="Cambria"/>
                <a:cs typeface="Cambria"/>
                <a:sym typeface="Cambria"/>
              </a:rPr>
              <a:t>WHAT CAN  TEACHERS DO TO……</a:t>
            </a:r>
            <a:endParaRPr b="1" i="1">
              <a:solidFill>
                <a:srgbClr val="FF0000"/>
              </a:solidFill>
              <a:latin typeface="Cambria"/>
              <a:ea typeface="Cambria"/>
              <a:cs typeface="Cambria"/>
              <a:sym typeface="Cambria"/>
            </a:endParaRPr>
          </a:p>
          <a:p>
            <a:pPr indent="0" lvl="0" marL="0" rtl="0" algn="l">
              <a:spcBef>
                <a:spcPts val="1600"/>
              </a:spcBef>
              <a:spcAft>
                <a:spcPts val="0"/>
              </a:spcAft>
              <a:buNone/>
            </a:pPr>
            <a:r>
              <a:rPr b="1" i="1" lang="en">
                <a:solidFill>
                  <a:srgbClr val="0000FF"/>
                </a:solidFill>
                <a:latin typeface="Cambria"/>
                <a:ea typeface="Cambria"/>
                <a:cs typeface="Cambria"/>
                <a:sym typeface="Cambria"/>
              </a:rPr>
              <a:t>Activate  our students to ask questions and be curious?</a:t>
            </a:r>
            <a:endParaRPr b="1" i="1">
              <a:solidFill>
                <a:srgbClr val="0000FF"/>
              </a:solidFill>
              <a:latin typeface="Cambria"/>
              <a:ea typeface="Cambria"/>
              <a:cs typeface="Cambria"/>
              <a:sym typeface="Cambria"/>
            </a:endParaRPr>
          </a:p>
          <a:p>
            <a:pPr indent="0" lvl="0" marL="0" rtl="0" algn="l">
              <a:spcBef>
                <a:spcPts val="1600"/>
              </a:spcBef>
              <a:spcAft>
                <a:spcPts val="0"/>
              </a:spcAft>
              <a:buNone/>
            </a:pPr>
            <a:r>
              <a:rPr b="1" i="1" lang="en">
                <a:solidFill>
                  <a:srgbClr val="0000FF"/>
                </a:solidFill>
                <a:latin typeface="Cambria"/>
                <a:ea typeface="Cambria"/>
                <a:cs typeface="Cambria"/>
                <a:sym typeface="Cambria"/>
              </a:rPr>
              <a:t>Make sure that students can understand what the  text/ challenge/ problem  is (more scaffolding  and modification may be needed)</a:t>
            </a:r>
            <a:endParaRPr b="1" i="1">
              <a:solidFill>
                <a:srgbClr val="0000FF"/>
              </a:solidFill>
              <a:latin typeface="Cambria"/>
              <a:ea typeface="Cambria"/>
              <a:cs typeface="Cambria"/>
              <a:sym typeface="Cambria"/>
            </a:endParaRPr>
          </a:p>
          <a:p>
            <a:pPr indent="0" lvl="0" marL="0" rtl="0" algn="l">
              <a:spcBef>
                <a:spcPts val="1600"/>
              </a:spcBef>
              <a:spcAft>
                <a:spcPts val="0"/>
              </a:spcAft>
              <a:buNone/>
            </a:pPr>
            <a:r>
              <a:rPr b="1" i="1" lang="en">
                <a:solidFill>
                  <a:srgbClr val="0000FF"/>
                </a:solidFill>
                <a:latin typeface="Cambria"/>
                <a:ea typeface="Cambria"/>
                <a:cs typeface="Cambria"/>
                <a:sym typeface="Cambria"/>
              </a:rPr>
              <a:t> Create the opportunity for ALL students to enter into the conversation </a:t>
            </a:r>
            <a:endParaRPr b="1" i="1">
              <a:solidFill>
                <a:srgbClr val="0000FF"/>
              </a:solidFill>
              <a:latin typeface="Cambria"/>
              <a:ea typeface="Cambria"/>
              <a:cs typeface="Cambria"/>
              <a:sym typeface="Cambria"/>
            </a:endParaRPr>
          </a:p>
          <a:p>
            <a:pPr indent="0" lvl="0" marL="0" rtl="0" algn="l">
              <a:spcBef>
                <a:spcPts val="1600"/>
              </a:spcBef>
              <a:spcAft>
                <a:spcPts val="1600"/>
              </a:spcAft>
              <a:buNone/>
            </a:pPr>
            <a:r>
              <a:rPr b="1" i="1" lang="en">
                <a:solidFill>
                  <a:srgbClr val="0000FF"/>
                </a:solidFill>
                <a:latin typeface="Cambria"/>
                <a:ea typeface="Cambria"/>
                <a:cs typeface="Cambria"/>
                <a:sym typeface="Cambria"/>
              </a:rPr>
              <a:t> Work to eliminate our “Expert Blind Spot” (just because WE  know  the content  and perhaps the process of Harkness does not  mean that the students do…)</a:t>
            </a:r>
            <a:endParaRPr b="1" i="1">
              <a:solidFill>
                <a:srgbClr val="0000FF"/>
              </a:solidFill>
              <a:latin typeface="Cambria"/>
              <a:ea typeface="Cambria"/>
              <a:cs typeface="Cambria"/>
              <a:sym typeface="Cambri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i="1" lang="en">
                <a:solidFill>
                  <a:srgbClr val="0000FF"/>
                </a:solidFill>
                <a:latin typeface="Cambria"/>
                <a:ea typeface="Cambria"/>
                <a:cs typeface="Cambria"/>
                <a:sym typeface="Cambria"/>
              </a:rPr>
              <a:t>  How Do I Plan For Harkness? </a:t>
            </a:r>
            <a:endParaRPr b="1" i="1">
              <a:solidFill>
                <a:srgbClr val="0000FF"/>
              </a:solidFill>
              <a:latin typeface="Cambria"/>
              <a:ea typeface="Cambria"/>
              <a:cs typeface="Cambria"/>
              <a:sym typeface="Cambria"/>
            </a:endParaRPr>
          </a:p>
        </p:txBody>
      </p:sp>
      <p:sp>
        <p:nvSpPr>
          <p:cNvPr id="73" name="Google Shape;73;p16"/>
          <p:cNvSpPr txBox="1"/>
          <p:nvPr>
            <p:ph idx="1" type="body"/>
          </p:nvPr>
        </p:nvSpPr>
        <p:spPr>
          <a:xfrm>
            <a:off x="311700" y="1017725"/>
            <a:ext cx="8520600" cy="3551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i="1" lang="en">
                <a:solidFill>
                  <a:srgbClr val="FF0000"/>
                </a:solidFill>
                <a:latin typeface="Cambria"/>
                <a:ea typeface="Cambria"/>
                <a:cs typeface="Cambria"/>
                <a:sym typeface="Cambria"/>
              </a:rPr>
              <a:t> </a:t>
            </a:r>
            <a:r>
              <a:rPr b="1" i="1" lang="en">
                <a:solidFill>
                  <a:srgbClr val="FF0000"/>
                </a:solidFill>
              </a:rPr>
              <a:t> ASK “WHAT IS YOUR GOAL  FOR EACH HARKNESS  DISCUSSION”?</a:t>
            </a:r>
            <a:endParaRPr b="1" i="1">
              <a:solidFill>
                <a:srgbClr val="FF0000"/>
              </a:solidFill>
            </a:endParaRPr>
          </a:p>
          <a:p>
            <a:pPr indent="0" lvl="0" marL="0" rtl="0" algn="ctr">
              <a:spcBef>
                <a:spcPts val="1600"/>
              </a:spcBef>
              <a:spcAft>
                <a:spcPts val="0"/>
              </a:spcAft>
              <a:buNone/>
            </a:pPr>
            <a:r>
              <a:rPr b="1" i="1" lang="en">
                <a:solidFill>
                  <a:srgbClr val="0000FF"/>
                </a:solidFill>
                <a:latin typeface="Cambria"/>
                <a:ea typeface="Cambria"/>
                <a:cs typeface="Cambria"/>
                <a:sym typeface="Cambria"/>
              </a:rPr>
              <a:t>Is the  Conversation a Means to  a Greater End or an End in Itself? </a:t>
            </a:r>
            <a:endParaRPr b="1" i="1">
              <a:solidFill>
                <a:srgbClr val="FF0000"/>
              </a:solidFill>
              <a:latin typeface="Cambria"/>
              <a:ea typeface="Cambria"/>
              <a:cs typeface="Cambria"/>
              <a:sym typeface="Cambria"/>
            </a:endParaRPr>
          </a:p>
          <a:p>
            <a:pPr indent="-342900" lvl="0" marL="457200" rtl="0" algn="l">
              <a:spcBef>
                <a:spcPts val="1600"/>
              </a:spcBef>
              <a:spcAft>
                <a:spcPts val="0"/>
              </a:spcAft>
              <a:buClr>
                <a:srgbClr val="FF0000"/>
              </a:buClr>
              <a:buSzPts val="1800"/>
              <a:buAutoNum type="arabicParenR"/>
            </a:pPr>
            <a:r>
              <a:rPr b="1" i="1" lang="en">
                <a:solidFill>
                  <a:srgbClr val="FF0000"/>
                </a:solidFill>
              </a:rPr>
              <a:t>To practice civil discourse?</a:t>
            </a:r>
            <a:endParaRPr b="1" i="1">
              <a:solidFill>
                <a:srgbClr val="FF0000"/>
              </a:solidFill>
            </a:endParaRPr>
          </a:p>
          <a:p>
            <a:pPr indent="-342900" lvl="0" marL="457200" rtl="0" algn="l">
              <a:spcBef>
                <a:spcPts val="0"/>
              </a:spcBef>
              <a:spcAft>
                <a:spcPts val="0"/>
              </a:spcAft>
              <a:buClr>
                <a:srgbClr val="FF0000"/>
              </a:buClr>
              <a:buSzPts val="1800"/>
              <a:buAutoNum type="arabicParenR"/>
            </a:pPr>
            <a:r>
              <a:rPr b="1" i="1" lang="en">
                <a:solidFill>
                  <a:srgbClr val="FF0000"/>
                </a:solidFill>
              </a:rPr>
              <a:t> To unpack/ understand/ interpret a reading, poem or film?</a:t>
            </a:r>
            <a:endParaRPr b="1" i="1">
              <a:solidFill>
                <a:srgbClr val="FF0000"/>
              </a:solidFill>
            </a:endParaRPr>
          </a:p>
          <a:p>
            <a:pPr indent="-342900" lvl="0" marL="457200" rtl="0" algn="l">
              <a:spcBef>
                <a:spcPts val="0"/>
              </a:spcBef>
              <a:spcAft>
                <a:spcPts val="0"/>
              </a:spcAft>
              <a:buClr>
                <a:srgbClr val="FF0000"/>
              </a:buClr>
              <a:buSzPts val="1800"/>
              <a:buAutoNum type="arabicParenR"/>
            </a:pPr>
            <a:r>
              <a:rPr b="1" i="1" lang="en">
                <a:solidFill>
                  <a:srgbClr val="FF0000"/>
                </a:solidFill>
              </a:rPr>
              <a:t> To have students work collectively to solve a math problem or answer a  driving question?</a:t>
            </a:r>
            <a:endParaRPr b="1" i="1">
              <a:solidFill>
                <a:srgbClr val="FF0000"/>
              </a:solidFill>
            </a:endParaRPr>
          </a:p>
          <a:p>
            <a:pPr indent="-342900" lvl="0" marL="457200" rtl="0" algn="l">
              <a:spcBef>
                <a:spcPts val="0"/>
              </a:spcBef>
              <a:spcAft>
                <a:spcPts val="0"/>
              </a:spcAft>
              <a:buClr>
                <a:srgbClr val="FF0000"/>
              </a:buClr>
              <a:buSzPts val="1800"/>
              <a:buAutoNum type="arabicParenR"/>
            </a:pPr>
            <a:r>
              <a:rPr b="1" i="1" lang="en">
                <a:solidFill>
                  <a:srgbClr val="FF0000"/>
                </a:solidFill>
              </a:rPr>
              <a:t> To reflect on ideas  from a lab experiment   and generate ideas for the lab  report?</a:t>
            </a:r>
            <a:endParaRPr b="1" i="1">
              <a:solidFill>
                <a:srgbClr val="FF0000"/>
              </a:solidFill>
            </a:endParaRPr>
          </a:p>
          <a:p>
            <a:pPr indent="-342900" lvl="0" marL="457200" rtl="0" algn="l">
              <a:spcBef>
                <a:spcPts val="0"/>
              </a:spcBef>
              <a:spcAft>
                <a:spcPts val="0"/>
              </a:spcAft>
              <a:buClr>
                <a:srgbClr val="FF0000"/>
              </a:buClr>
              <a:buSzPts val="1800"/>
              <a:buAutoNum type="arabicParenR"/>
            </a:pPr>
            <a:r>
              <a:rPr b="1" i="1" lang="en">
                <a:solidFill>
                  <a:srgbClr val="FF0000"/>
                </a:solidFill>
              </a:rPr>
              <a:t> To generate ideas for a paper or project to follow?</a:t>
            </a:r>
            <a:endParaRPr b="1" i="1">
              <a:solidFill>
                <a:srgbClr val="FF0000"/>
              </a:solidFill>
            </a:endParaRPr>
          </a:p>
          <a:p>
            <a:pPr indent="0" lvl="0" marL="457200" rtl="0" algn="l">
              <a:spcBef>
                <a:spcPts val="1600"/>
              </a:spcBef>
              <a:spcAft>
                <a:spcPts val="0"/>
              </a:spcAft>
              <a:buNone/>
            </a:pPr>
            <a:r>
              <a:t/>
            </a:r>
            <a:endParaRPr b="1" i="1">
              <a:solidFill>
                <a:srgbClr val="0000FF"/>
              </a:solidFill>
            </a:endParaRPr>
          </a:p>
          <a:p>
            <a:pPr indent="0" lvl="0" marL="0" rtl="0" algn="l">
              <a:spcBef>
                <a:spcPts val="1600"/>
              </a:spcBef>
              <a:spcAft>
                <a:spcPts val="1600"/>
              </a:spcAft>
              <a:buNone/>
            </a:pPr>
            <a:r>
              <a:rPr b="1" i="1" lang="en">
                <a:solidFill>
                  <a:srgbClr val="FF0000"/>
                </a:solidFill>
              </a:rPr>
              <a:t>	</a:t>
            </a:r>
            <a:endParaRPr b="1" i="1">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p17"/>
          <p:cNvSpPr txBox="1"/>
          <p:nvPr>
            <p:ph type="title"/>
          </p:nvPr>
        </p:nvSpPr>
        <p:spPr>
          <a:xfrm>
            <a:off x="-78850" y="432125"/>
            <a:ext cx="8520600" cy="598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i="1" lang="en">
                <a:solidFill>
                  <a:srgbClr val="FF0000"/>
                </a:solidFill>
                <a:latin typeface="Cambria"/>
                <a:ea typeface="Cambria"/>
                <a:cs typeface="Cambria"/>
                <a:sym typeface="Cambria"/>
              </a:rPr>
              <a:t>“Priming the Pump”</a:t>
            </a:r>
            <a:endParaRPr b="1" i="1">
              <a:solidFill>
                <a:srgbClr val="FF0000"/>
              </a:solidFill>
              <a:latin typeface="Cambria"/>
              <a:ea typeface="Cambria"/>
              <a:cs typeface="Cambria"/>
              <a:sym typeface="Cambria"/>
            </a:endParaRPr>
          </a:p>
        </p:txBody>
      </p:sp>
      <p:sp>
        <p:nvSpPr>
          <p:cNvPr id="79" name="Google Shape;79;p17"/>
          <p:cNvSpPr txBox="1"/>
          <p:nvPr>
            <p:ph idx="1" type="body"/>
          </p:nvPr>
        </p:nvSpPr>
        <p:spPr>
          <a:xfrm>
            <a:off x="311700" y="1152475"/>
            <a:ext cx="8520600" cy="3815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FF0000"/>
              </a:buClr>
              <a:buSzPts val="1800"/>
              <a:buFont typeface="Cambria"/>
              <a:buAutoNum type="arabicParenR"/>
            </a:pPr>
            <a:r>
              <a:rPr b="1" i="1" lang="en">
                <a:solidFill>
                  <a:srgbClr val="FF0000"/>
                </a:solidFill>
                <a:latin typeface="Cambria"/>
                <a:ea typeface="Cambria"/>
                <a:cs typeface="Cambria"/>
                <a:sym typeface="Cambria"/>
              </a:rPr>
              <a:t>What  COMMON EXPERIENCES do you want students to bring to the Table?</a:t>
            </a:r>
            <a:endParaRPr b="1" i="1">
              <a:solidFill>
                <a:srgbClr val="FF0000"/>
              </a:solidFill>
              <a:latin typeface="Cambria"/>
              <a:ea typeface="Cambria"/>
              <a:cs typeface="Cambria"/>
              <a:sym typeface="Cambria"/>
            </a:endParaRPr>
          </a:p>
          <a:p>
            <a:pPr indent="0" lvl="0" marL="0" rtl="0" algn="l">
              <a:spcBef>
                <a:spcPts val="1600"/>
              </a:spcBef>
              <a:spcAft>
                <a:spcPts val="0"/>
              </a:spcAft>
              <a:buNone/>
            </a:pPr>
            <a:r>
              <a:rPr b="1" i="1" lang="en">
                <a:solidFill>
                  <a:srgbClr val="0000FF"/>
                </a:solidFill>
                <a:latin typeface="Cambria"/>
                <a:ea typeface="Cambria"/>
                <a:cs typeface="Cambria"/>
                <a:sym typeface="Cambria"/>
              </a:rPr>
              <a:t>	 Read and annotate a  text central to your curriculum? </a:t>
            </a:r>
            <a:endParaRPr b="1" i="1">
              <a:solidFill>
                <a:srgbClr val="0000FF"/>
              </a:solidFill>
              <a:latin typeface="Cambria"/>
              <a:ea typeface="Cambria"/>
              <a:cs typeface="Cambria"/>
              <a:sym typeface="Cambria"/>
            </a:endParaRPr>
          </a:p>
          <a:p>
            <a:pPr indent="0" lvl="0" marL="0" rtl="0" algn="l">
              <a:spcBef>
                <a:spcPts val="1600"/>
              </a:spcBef>
              <a:spcAft>
                <a:spcPts val="0"/>
              </a:spcAft>
              <a:buNone/>
            </a:pPr>
            <a:r>
              <a:rPr b="1" i="1" lang="en">
                <a:solidFill>
                  <a:srgbClr val="0000FF"/>
                </a:solidFill>
                <a:latin typeface="Cambria"/>
                <a:ea typeface="Cambria"/>
                <a:cs typeface="Cambria"/>
                <a:sym typeface="Cambria"/>
              </a:rPr>
              <a:t>	 Perform an experiment and bring in their data?</a:t>
            </a:r>
            <a:endParaRPr b="1" i="1">
              <a:solidFill>
                <a:srgbClr val="0000FF"/>
              </a:solidFill>
              <a:latin typeface="Cambria"/>
              <a:ea typeface="Cambria"/>
              <a:cs typeface="Cambria"/>
              <a:sym typeface="Cambria"/>
            </a:endParaRPr>
          </a:p>
          <a:p>
            <a:pPr indent="0" lvl="0" marL="0" rtl="0" algn="l">
              <a:spcBef>
                <a:spcPts val="1600"/>
              </a:spcBef>
              <a:spcAft>
                <a:spcPts val="0"/>
              </a:spcAft>
              <a:buNone/>
            </a:pPr>
            <a:r>
              <a:rPr b="1" i="1" lang="en">
                <a:solidFill>
                  <a:srgbClr val="0000FF"/>
                </a:solidFill>
                <a:latin typeface="Cambria"/>
                <a:ea typeface="Cambria"/>
                <a:cs typeface="Cambria"/>
                <a:sym typeface="Cambria"/>
              </a:rPr>
              <a:t>	 Attempt a math problem and  bring in  their work?</a:t>
            </a:r>
            <a:endParaRPr b="1" i="1">
              <a:solidFill>
                <a:srgbClr val="0000FF"/>
              </a:solidFill>
              <a:latin typeface="Cambria"/>
              <a:ea typeface="Cambria"/>
              <a:cs typeface="Cambria"/>
              <a:sym typeface="Cambria"/>
            </a:endParaRPr>
          </a:p>
          <a:p>
            <a:pPr indent="0" lvl="0" marL="0" rtl="0" algn="l">
              <a:spcBef>
                <a:spcPts val="1600"/>
              </a:spcBef>
              <a:spcAft>
                <a:spcPts val="0"/>
              </a:spcAft>
              <a:buNone/>
            </a:pPr>
            <a:r>
              <a:rPr b="1" i="1" lang="en">
                <a:solidFill>
                  <a:srgbClr val="0000FF"/>
                </a:solidFill>
                <a:latin typeface="Cambria"/>
                <a:ea typeface="Cambria"/>
                <a:cs typeface="Cambria"/>
                <a:sym typeface="Cambria"/>
              </a:rPr>
              <a:t>	Watch a film and bring in their observations/ interpretations?</a:t>
            </a:r>
            <a:endParaRPr b="1" i="1">
              <a:solidFill>
                <a:srgbClr val="0000FF"/>
              </a:solidFill>
              <a:latin typeface="Cambria"/>
              <a:ea typeface="Cambria"/>
              <a:cs typeface="Cambria"/>
              <a:sym typeface="Cambria"/>
            </a:endParaRPr>
          </a:p>
          <a:p>
            <a:pPr indent="0" lvl="0" marL="0" rtl="0" algn="l">
              <a:spcBef>
                <a:spcPts val="1600"/>
              </a:spcBef>
              <a:spcAft>
                <a:spcPts val="0"/>
              </a:spcAft>
              <a:buNone/>
            </a:pPr>
            <a:r>
              <a:rPr b="1" i="1" lang="en">
                <a:solidFill>
                  <a:srgbClr val="0000FF"/>
                </a:solidFill>
                <a:latin typeface="Cambria"/>
                <a:ea typeface="Cambria"/>
                <a:cs typeface="Cambria"/>
                <a:sym typeface="Cambria"/>
              </a:rPr>
              <a:t>	Raise questions that they have  from their investigations?</a:t>
            </a:r>
            <a:endParaRPr b="1" i="1">
              <a:solidFill>
                <a:srgbClr val="0000FF"/>
              </a:solidFill>
              <a:latin typeface="Cambria"/>
              <a:ea typeface="Cambria"/>
              <a:cs typeface="Cambria"/>
              <a:sym typeface="Cambria"/>
            </a:endParaRPr>
          </a:p>
          <a:p>
            <a:pPr indent="457200" lvl="0" marL="0" rtl="0" algn="l">
              <a:spcBef>
                <a:spcPts val="1600"/>
              </a:spcBef>
              <a:spcAft>
                <a:spcPts val="0"/>
              </a:spcAft>
              <a:buNone/>
            </a:pPr>
            <a:r>
              <a:rPr b="1" i="1" lang="en">
                <a:solidFill>
                  <a:srgbClr val="FF0000"/>
                </a:solidFill>
                <a:latin typeface="Cambria"/>
                <a:ea typeface="Cambria"/>
                <a:cs typeface="Cambria"/>
                <a:sym typeface="Cambria"/>
              </a:rPr>
              <a:t>“Bring to the Table What You DO NOT KNOW!”</a:t>
            </a:r>
            <a:endParaRPr b="1" i="1">
              <a:solidFill>
                <a:srgbClr val="FF0000"/>
              </a:solidFill>
              <a:latin typeface="Cambria"/>
              <a:ea typeface="Cambria"/>
              <a:cs typeface="Cambria"/>
              <a:sym typeface="Cambria"/>
            </a:endParaRPr>
          </a:p>
          <a:p>
            <a:pPr indent="0" lvl="0" marL="0" rtl="0" algn="l">
              <a:spcBef>
                <a:spcPts val="1600"/>
              </a:spcBef>
              <a:spcAft>
                <a:spcPts val="0"/>
              </a:spcAft>
              <a:buNone/>
            </a:pPr>
            <a:r>
              <a:rPr lang="en" sz="1400"/>
              <a:t>	</a:t>
            </a:r>
            <a:endParaRPr sz="1400"/>
          </a:p>
          <a:p>
            <a:pPr indent="0" lvl="0" marL="0" rtl="0" algn="l">
              <a:spcBef>
                <a:spcPts val="1600"/>
              </a:spcBef>
              <a:spcAft>
                <a:spcPts val="0"/>
              </a:spcAft>
              <a:buNone/>
            </a:pPr>
            <a:r>
              <a:rPr lang="en" sz="1400"/>
              <a:t>	</a:t>
            </a:r>
            <a:endParaRPr sz="1400"/>
          </a:p>
          <a:p>
            <a:pPr indent="0" lvl="0" marL="0" rtl="0" algn="l">
              <a:spcBef>
                <a:spcPts val="1600"/>
              </a:spcBef>
              <a:spcAft>
                <a:spcPts val="1600"/>
              </a:spcAft>
              <a:buNone/>
            </a:pPr>
            <a:r>
              <a:rPr lang="en" sz="1400"/>
              <a:t>	</a:t>
            </a:r>
            <a:endParaRPr sz="1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8"/>
          <p:cNvSpPr txBox="1"/>
          <p:nvPr>
            <p:ph type="title"/>
          </p:nvPr>
        </p:nvSpPr>
        <p:spPr>
          <a:xfrm>
            <a:off x="663025" y="435250"/>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i="1" lang="en">
                <a:solidFill>
                  <a:srgbClr val="FF0000"/>
                </a:solidFill>
                <a:latin typeface="Cambria"/>
                <a:ea typeface="Cambria"/>
                <a:cs typeface="Cambria"/>
                <a:sym typeface="Cambria"/>
              </a:rPr>
              <a:t>“Priming the Pump”</a:t>
            </a:r>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rPr b="1" i="1" lang="en">
                <a:solidFill>
                  <a:srgbClr val="FF0000"/>
                </a:solidFill>
                <a:latin typeface="Cambria"/>
                <a:ea typeface="Cambria"/>
                <a:cs typeface="Cambria"/>
                <a:sym typeface="Cambria"/>
              </a:rPr>
              <a:t>2) CUSTOM DESIGN A PREP SHEET  to get them Ready for the Table</a:t>
            </a:r>
            <a:endParaRPr b="1" i="1">
              <a:solidFill>
                <a:srgbClr val="FF0000"/>
              </a:solidFill>
              <a:latin typeface="Cambria"/>
              <a:ea typeface="Cambria"/>
              <a:cs typeface="Cambria"/>
              <a:sym typeface="Cambria"/>
            </a:endParaRPr>
          </a:p>
          <a:p>
            <a:pPr indent="457200" lvl="0" marL="0" rtl="0" algn="l">
              <a:lnSpc>
                <a:spcPct val="100000"/>
              </a:lnSpc>
              <a:spcBef>
                <a:spcPts val="1600"/>
              </a:spcBef>
              <a:spcAft>
                <a:spcPts val="0"/>
              </a:spcAft>
              <a:buNone/>
            </a:pPr>
            <a:r>
              <a:rPr b="1" i="1" lang="en">
                <a:solidFill>
                  <a:srgbClr val="0000FF"/>
                </a:solidFill>
                <a:latin typeface="Cambria"/>
                <a:ea typeface="Cambria"/>
                <a:cs typeface="Cambria"/>
                <a:sym typeface="Cambria"/>
              </a:rPr>
              <a:t>Perhaps a prep sheet  with categories that you want students to explore in </a:t>
            </a:r>
            <a:endParaRPr b="1" i="1">
              <a:solidFill>
                <a:srgbClr val="0000FF"/>
              </a:solidFill>
              <a:latin typeface="Cambria"/>
              <a:ea typeface="Cambria"/>
              <a:cs typeface="Cambria"/>
              <a:sym typeface="Cambria"/>
            </a:endParaRPr>
          </a:p>
          <a:p>
            <a:pPr indent="457200" lvl="0" marL="0" rtl="0" algn="l">
              <a:lnSpc>
                <a:spcPct val="100000"/>
              </a:lnSpc>
              <a:spcBef>
                <a:spcPts val="0"/>
              </a:spcBef>
              <a:spcAft>
                <a:spcPts val="0"/>
              </a:spcAft>
              <a:buNone/>
            </a:pPr>
            <a:r>
              <a:rPr b="1" i="1" lang="en">
                <a:solidFill>
                  <a:srgbClr val="0000FF"/>
                </a:solidFill>
                <a:latin typeface="Cambria"/>
                <a:ea typeface="Cambria"/>
                <a:cs typeface="Cambria"/>
                <a:sym typeface="Cambria"/>
              </a:rPr>
              <a:t> order to unpack</a:t>
            </a:r>
            <a:r>
              <a:rPr lang="en">
                <a:solidFill>
                  <a:srgbClr val="0000FF"/>
                </a:solidFill>
                <a:latin typeface="Cambria"/>
                <a:ea typeface="Cambria"/>
                <a:cs typeface="Cambria"/>
                <a:sym typeface="Cambria"/>
              </a:rPr>
              <a:t> the driving question: important lines, quotations, question  you</a:t>
            </a:r>
            <a:endParaRPr>
              <a:solidFill>
                <a:srgbClr val="0000FF"/>
              </a:solidFill>
              <a:latin typeface="Cambria"/>
              <a:ea typeface="Cambria"/>
              <a:cs typeface="Cambria"/>
              <a:sym typeface="Cambria"/>
            </a:endParaRPr>
          </a:p>
          <a:p>
            <a:pPr indent="457200" lvl="0" marL="0" rtl="0" algn="l">
              <a:lnSpc>
                <a:spcPct val="100000"/>
              </a:lnSpc>
              <a:spcBef>
                <a:spcPts val="0"/>
              </a:spcBef>
              <a:spcAft>
                <a:spcPts val="0"/>
              </a:spcAft>
              <a:buNone/>
            </a:pPr>
            <a:r>
              <a:rPr lang="en">
                <a:solidFill>
                  <a:srgbClr val="0000FF"/>
                </a:solidFill>
                <a:latin typeface="Cambria"/>
                <a:ea typeface="Cambria"/>
                <a:cs typeface="Cambria"/>
                <a:sym typeface="Cambria"/>
              </a:rPr>
              <a:t> have, connections to  other material, etc..</a:t>
            </a:r>
            <a:endParaRPr>
              <a:solidFill>
                <a:srgbClr val="0000FF"/>
              </a:solidFill>
              <a:latin typeface="Cambria"/>
              <a:ea typeface="Cambria"/>
              <a:cs typeface="Cambria"/>
              <a:sym typeface="Cambria"/>
            </a:endParaRPr>
          </a:p>
          <a:p>
            <a:pPr indent="457200" lvl="0" marL="0" rtl="0" algn="l">
              <a:lnSpc>
                <a:spcPct val="100000"/>
              </a:lnSpc>
              <a:spcBef>
                <a:spcPts val="0"/>
              </a:spcBef>
              <a:spcAft>
                <a:spcPts val="0"/>
              </a:spcAft>
              <a:buClr>
                <a:schemeClr val="dk1"/>
              </a:buClr>
              <a:buSzPts val="1100"/>
              <a:buFont typeface="Arial"/>
              <a:buNone/>
            </a:pPr>
            <a:r>
              <a:t/>
            </a:r>
            <a:endParaRPr>
              <a:solidFill>
                <a:srgbClr val="0000FF"/>
              </a:solidFill>
              <a:latin typeface="Cambria"/>
              <a:ea typeface="Cambria"/>
              <a:cs typeface="Cambria"/>
              <a:sym typeface="Cambria"/>
            </a:endParaRPr>
          </a:p>
          <a:p>
            <a:pPr indent="0" lvl="0" marL="457200" rtl="0" algn="l">
              <a:spcBef>
                <a:spcPts val="0"/>
              </a:spcBef>
              <a:spcAft>
                <a:spcPts val="0"/>
              </a:spcAft>
              <a:buNone/>
            </a:pPr>
            <a:r>
              <a:rPr b="1" i="1" lang="en">
                <a:solidFill>
                  <a:srgbClr val="0000FF"/>
                </a:solidFill>
                <a:latin typeface="Cambria"/>
                <a:ea typeface="Cambria"/>
                <a:cs typeface="Cambria"/>
                <a:sym typeface="Cambria"/>
              </a:rPr>
              <a:t>Scaffold the introduction to the Table so everyone  can be prepared to talk</a:t>
            </a:r>
            <a:endParaRPr b="1" i="1">
              <a:solidFill>
                <a:srgbClr val="0000FF"/>
              </a:solidFill>
              <a:latin typeface="Cambria"/>
              <a:ea typeface="Cambria"/>
              <a:cs typeface="Cambria"/>
              <a:sym typeface="Cambria"/>
            </a:endParaRPr>
          </a:p>
          <a:p>
            <a:pPr indent="457200" lvl="0" marL="0" rtl="0" algn="l">
              <a:spcBef>
                <a:spcPts val="1600"/>
              </a:spcBef>
              <a:spcAft>
                <a:spcPts val="0"/>
              </a:spcAft>
              <a:buNone/>
            </a:pPr>
            <a:r>
              <a:rPr b="1" i="1" lang="en">
                <a:solidFill>
                  <a:srgbClr val="0000FF"/>
                </a:solidFill>
                <a:latin typeface="Cambria"/>
                <a:ea typeface="Cambria"/>
                <a:cs typeface="Cambria"/>
                <a:sym typeface="Cambria"/>
              </a:rPr>
              <a:t>You  may need to </a:t>
            </a:r>
            <a:r>
              <a:rPr b="1" i="1" lang="en">
                <a:solidFill>
                  <a:srgbClr val="FF0000"/>
                </a:solidFill>
                <a:latin typeface="Cambria"/>
                <a:ea typeface="Cambria"/>
                <a:cs typeface="Cambria"/>
                <a:sym typeface="Cambria"/>
              </a:rPr>
              <a:t>modify this prep sheet</a:t>
            </a:r>
            <a:r>
              <a:rPr b="1" i="1" lang="en">
                <a:solidFill>
                  <a:srgbClr val="0000FF"/>
                </a:solidFill>
                <a:latin typeface="Cambria"/>
                <a:ea typeface="Cambria"/>
                <a:cs typeface="Cambria"/>
                <a:sym typeface="Cambria"/>
              </a:rPr>
              <a:t> for different students</a:t>
            </a:r>
            <a:endParaRPr b="1" i="1">
              <a:solidFill>
                <a:srgbClr val="0000FF"/>
              </a:solidFill>
              <a:latin typeface="Cambria"/>
              <a:ea typeface="Cambria"/>
              <a:cs typeface="Cambria"/>
              <a:sym typeface="Cambria"/>
            </a:endParaRPr>
          </a:p>
          <a:p>
            <a:pPr indent="0" lvl="0" marL="0" rtl="0" algn="l">
              <a:lnSpc>
                <a:spcPct val="100000"/>
              </a:lnSpc>
              <a:spcBef>
                <a:spcPts val="1600"/>
              </a:spcBef>
              <a:spcAft>
                <a:spcPts val="0"/>
              </a:spcAft>
              <a:buNone/>
            </a:pPr>
            <a:r>
              <a:rPr b="1" i="1" lang="en">
                <a:solidFill>
                  <a:srgbClr val="0000FF"/>
                </a:solidFill>
                <a:latin typeface="Cambria"/>
                <a:ea typeface="Cambria"/>
                <a:cs typeface="Cambria"/>
                <a:sym typeface="Cambria"/>
              </a:rPr>
              <a:t>         Design the sheet so that it helps them use the information from the  </a:t>
            </a:r>
            <a:endParaRPr b="1" i="1">
              <a:solidFill>
                <a:srgbClr val="0000FF"/>
              </a:solidFill>
              <a:latin typeface="Cambria"/>
              <a:ea typeface="Cambria"/>
              <a:cs typeface="Cambria"/>
              <a:sym typeface="Cambria"/>
            </a:endParaRPr>
          </a:p>
          <a:p>
            <a:pPr indent="0" lvl="0" marL="0" rtl="0" algn="l">
              <a:lnSpc>
                <a:spcPct val="100000"/>
              </a:lnSpc>
              <a:spcBef>
                <a:spcPts val="0"/>
              </a:spcBef>
              <a:spcAft>
                <a:spcPts val="0"/>
              </a:spcAft>
              <a:buNone/>
            </a:pPr>
            <a:r>
              <a:rPr b="1" i="1" lang="en">
                <a:solidFill>
                  <a:srgbClr val="0000FF"/>
                </a:solidFill>
                <a:latin typeface="Cambria"/>
                <a:ea typeface="Cambria"/>
                <a:cs typeface="Cambria"/>
                <a:sym typeface="Cambria"/>
              </a:rPr>
              <a:t>         Discussion   for the next task</a:t>
            </a:r>
            <a:endParaRPr b="1" i="1">
              <a:solidFill>
                <a:srgbClr val="0000FF"/>
              </a:solidFill>
              <a:latin typeface="Cambria"/>
              <a:ea typeface="Cambria"/>
              <a:cs typeface="Cambria"/>
              <a:sym typeface="Cambria"/>
            </a:endParaRPr>
          </a:p>
          <a:p>
            <a:pPr indent="0" lvl="0" marL="0" rtl="0" algn="l">
              <a:spcBef>
                <a:spcPts val="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graphicFrame>
        <p:nvGraphicFramePr>
          <p:cNvPr id="90" name="Google Shape;90;p19"/>
          <p:cNvGraphicFramePr/>
          <p:nvPr/>
        </p:nvGraphicFramePr>
        <p:xfrm>
          <a:off x="1364850" y="623275"/>
          <a:ext cx="3000000" cy="3000000"/>
        </p:xfrm>
        <a:graphic>
          <a:graphicData uri="http://schemas.openxmlformats.org/drawingml/2006/table">
            <a:tbl>
              <a:tblPr>
                <a:noFill/>
                <a:tableStyleId>{196CCBC5-996B-4B63-AAC4-BAD7BC2C0054}</a:tableStyleId>
              </a:tblPr>
              <a:tblGrid>
                <a:gridCol w="2971800"/>
                <a:gridCol w="2711175"/>
              </a:tblGrid>
              <a:tr h="3434825">
                <a:tc>
                  <a:txBody>
                    <a:bodyPr/>
                    <a:lstStyle/>
                    <a:p>
                      <a:pPr indent="0" lvl="0" marL="0" rtl="0" algn="l">
                        <a:spcBef>
                          <a:spcPts val="0"/>
                        </a:spcBef>
                        <a:spcAft>
                          <a:spcPts val="0"/>
                        </a:spcAft>
                        <a:buNone/>
                      </a:pPr>
                      <a:r>
                        <a:rPr b="1" i="1" lang="en" sz="1200">
                          <a:latin typeface="Cambria"/>
                          <a:ea typeface="Cambria"/>
                          <a:cs typeface="Cambria"/>
                          <a:sym typeface="Cambria"/>
                        </a:rPr>
                        <a:t>Clarifying Questions:  (Write down any  factual questions you might have)</a:t>
                      </a:r>
                      <a:endParaRPr b="1" i="1" sz="1200">
                        <a:latin typeface="Cambria"/>
                        <a:ea typeface="Cambria"/>
                        <a:cs typeface="Cambria"/>
                        <a:sym typeface="Cambria"/>
                      </a:endParaRPr>
                    </a:p>
                    <a:p>
                      <a:pPr indent="0" lvl="0" marL="0" rtl="0" algn="l">
                        <a:spcBef>
                          <a:spcPts val="0"/>
                        </a:spcBef>
                        <a:spcAft>
                          <a:spcPts val="0"/>
                        </a:spcAft>
                        <a:buNone/>
                      </a:pPr>
                      <a:r>
                        <a:t/>
                      </a:r>
                      <a:endParaRPr b="1" i="1" sz="1200">
                        <a:latin typeface="Cambria"/>
                        <a:ea typeface="Cambria"/>
                        <a:cs typeface="Cambria"/>
                        <a:sym typeface="Cambria"/>
                      </a:endParaRPr>
                    </a:p>
                    <a:p>
                      <a:pPr indent="0" lvl="0" marL="0" rtl="0" algn="l">
                        <a:spcBef>
                          <a:spcPts val="0"/>
                        </a:spcBef>
                        <a:spcAft>
                          <a:spcPts val="0"/>
                        </a:spcAft>
                        <a:buNone/>
                      </a:pPr>
                      <a:r>
                        <a:t/>
                      </a:r>
                      <a:endParaRPr b="1" i="1" sz="1200">
                        <a:latin typeface="Cambria"/>
                        <a:ea typeface="Cambria"/>
                        <a:cs typeface="Cambria"/>
                        <a:sym typeface="Cambria"/>
                      </a:endParaRPr>
                    </a:p>
                    <a:p>
                      <a:pPr indent="0" lvl="0" marL="0" rtl="0" algn="l">
                        <a:spcBef>
                          <a:spcPts val="0"/>
                        </a:spcBef>
                        <a:spcAft>
                          <a:spcPts val="0"/>
                        </a:spcAft>
                        <a:buNone/>
                      </a:pPr>
                      <a:r>
                        <a:t/>
                      </a:r>
                      <a:endParaRPr b="1" i="1" sz="1200">
                        <a:latin typeface="Cambria"/>
                        <a:ea typeface="Cambria"/>
                        <a:cs typeface="Cambria"/>
                        <a:sym typeface="Cambria"/>
                      </a:endParaRPr>
                    </a:p>
                    <a:p>
                      <a:pPr indent="0" lvl="0" marL="0" rtl="0" algn="l">
                        <a:spcBef>
                          <a:spcPts val="0"/>
                        </a:spcBef>
                        <a:spcAft>
                          <a:spcPts val="0"/>
                        </a:spcAft>
                        <a:buNone/>
                      </a:pPr>
                      <a:r>
                        <a:t/>
                      </a:r>
                      <a:endParaRPr b="1" i="1" sz="1200">
                        <a:latin typeface="Cambria"/>
                        <a:ea typeface="Cambria"/>
                        <a:cs typeface="Cambria"/>
                        <a:sym typeface="Cambria"/>
                      </a:endParaRPr>
                    </a:p>
                    <a:p>
                      <a:pPr indent="0" lvl="0" marL="0" rtl="0" algn="l">
                        <a:spcBef>
                          <a:spcPts val="0"/>
                        </a:spcBef>
                        <a:spcAft>
                          <a:spcPts val="0"/>
                        </a:spcAft>
                        <a:buNone/>
                      </a:pPr>
                      <a:r>
                        <a:t/>
                      </a:r>
                      <a:endParaRPr b="1" i="1" sz="1200">
                        <a:latin typeface="Cambria"/>
                        <a:ea typeface="Cambria"/>
                        <a:cs typeface="Cambria"/>
                        <a:sym typeface="Cambria"/>
                      </a:endParaRPr>
                    </a:p>
                    <a:p>
                      <a:pPr indent="0" lvl="0" marL="0" rtl="0" algn="l">
                        <a:spcBef>
                          <a:spcPts val="0"/>
                        </a:spcBef>
                        <a:spcAft>
                          <a:spcPts val="0"/>
                        </a:spcAft>
                        <a:buNone/>
                      </a:pPr>
                      <a:r>
                        <a:t/>
                      </a:r>
                      <a:endParaRPr b="1" i="1" sz="1200">
                        <a:latin typeface="Cambria"/>
                        <a:ea typeface="Cambria"/>
                        <a:cs typeface="Cambria"/>
                        <a:sym typeface="Cambria"/>
                      </a:endParaRPr>
                    </a:p>
                    <a:p>
                      <a:pPr indent="0" lvl="0" marL="0" rtl="0" algn="l">
                        <a:spcBef>
                          <a:spcPts val="0"/>
                        </a:spcBef>
                        <a:spcAft>
                          <a:spcPts val="0"/>
                        </a:spcAft>
                        <a:buNone/>
                      </a:pPr>
                      <a:r>
                        <a:t/>
                      </a:r>
                      <a:endParaRPr b="1" i="1" sz="1200">
                        <a:latin typeface="Cambria"/>
                        <a:ea typeface="Cambria"/>
                        <a:cs typeface="Cambria"/>
                        <a:sym typeface="Cambria"/>
                      </a:endParaRPr>
                    </a:p>
                    <a:p>
                      <a:pPr indent="0" lvl="0" marL="0" rtl="0" algn="l">
                        <a:spcBef>
                          <a:spcPts val="0"/>
                        </a:spcBef>
                        <a:spcAft>
                          <a:spcPts val="0"/>
                        </a:spcAft>
                        <a:buNone/>
                      </a:pPr>
                      <a:r>
                        <a:t/>
                      </a:r>
                      <a:endParaRPr b="1" i="1" sz="1200">
                        <a:latin typeface="Cambria"/>
                        <a:ea typeface="Cambria"/>
                        <a:cs typeface="Cambria"/>
                        <a:sym typeface="Cambria"/>
                      </a:endParaRPr>
                    </a:p>
                    <a:p>
                      <a:pPr indent="0" lvl="0" marL="0" rtl="0" algn="l">
                        <a:spcBef>
                          <a:spcPts val="0"/>
                        </a:spcBef>
                        <a:spcAft>
                          <a:spcPts val="0"/>
                        </a:spcAft>
                        <a:buNone/>
                      </a:pPr>
                      <a:r>
                        <a:t/>
                      </a:r>
                      <a:endParaRPr b="1" i="1" sz="1200">
                        <a:latin typeface="Cambria"/>
                        <a:ea typeface="Cambria"/>
                        <a:cs typeface="Cambria"/>
                        <a:sym typeface="Cambria"/>
                      </a:endParaRPr>
                    </a:p>
                    <a:p>
                      <a:pPr indent="0" lvl="0" marL="0" rtl="0" algn="l">
                        <a:spcBef>
                          <a:spcPts val="0"/>
                        </a:spcBef>
                        <a:spcAft>
                          <a:spcPts val="0"/>
                        </a:spcAft>
                        <a:buNone/>
                      </a:pPr>
                      <a:r>
                        <a:t/>
                      </a:r>
                      <a:endParaRPr b="1" i="1" sz="1200">
                        <a:latin typeface="Cambria"/>
                        <a:ea typeface="Cambria"/>
                        <a:cs typeface="Cambria"/>
                        <a:sym typeface="Cambria"/>
                      </a:endParaRPr>
                    </a:p>
                    <a:p>
                      <a:pPr indent="0" lvl="0" marL="0" rtl="0" algn="l">
                        <a:spcBef>
                          <a:spcPts val="0"/>
                        </a:spcBef>
                        <a:spcAft>
                          <a:spcPts val="0"/>
                        </a:spcAft>
                        <a:buNone/>
                      </a:pPr>
                      <a:r>
                        <a:t/>
                      </a:r>
                      <a:endParaRPr b="1" i="1" sz="1200">
                        <a:latin typeface="Cambria"/>
                        <a:ea typeface="Cambria"/>
                        <a:cs typeface="Cambria"/>
                        <a:sym typeface="Cambria"/>
                      </a:endParaRPr>
                    </a:p>
                    <a:p>
                      <a:pPr indent="0" lvl="0" marL="0" rtl="0" algn="l">
                        <a:spcBef>
                          <a:spcPts val="0"/>
                        </a:spcBef>
                        <a:spcAft>
                          <a:spcPts val="0"/>
                        </a:spcAft>
                        <a:buClr>
                          <a:schemeClr val="dk1"/>
                        </a:buClr>
                        <a:buSzPts val="1100"/>
                        <a:buFont typeface="Arial"/>
                        <a:buNone/>
                      </a:pPr>
                      <a:r>
                        <a:rPr b="1" i="1" lang="en" sz="1200">
                          <a:solidFill>
                            <a:schemeClr val="dk1"/>
                          </a:solidFill>
                          <a:latin typeface="Cambria"/>
                          <a:ea typeface="Cambria"/>
                          <a:cs typeface="Cambria"/>
                          <a:sym typeface="Cambria"/>
                        </a:rPr>
                        <a:t>Text Evidence (Write down page numbers of evidence you would like to use during the discussion)</a:t>
                      </a:r>
                      <a:endParaRPr b="1" i="1" sz="1200">
                        <a:solidFill>
                          <a:schemeClr val="dk1"/>
                        </a:solidFill>
                        <a:latin typeface="Cambria"/>
                        <a:ea typeface="Cambria"/>
                        <a:cs typeface="Cambria"/>
                        <a:sym typeface="Cambria"/>
                      </a:endParaRPr>
                    </a:p>
                    <a:p>
                      <a:pPr indent="0" lvl="0" marL="0" rtl="0" algn="l">
                        <a:spcBef>
                          <a:spcPts val="0"/>
                        </a:spcBef>
                        <a:spcAft>
                          <a:spcPts val="0"/>
                        </a:spcAft>
                        <a:buNone/>
                      </a:pPr>
                      <a:r>
                        <a:t/>
                      </a:r>
                      <a:endParaRPr b="1" i="1" sz="1200">
                        <a:latin typeface="Cambria"/>
                        <a:ea typeface="Cambria"/>
                        <a:cs typeface="Cambria"/>
                        <a:sym typeface="Cambria"/>
                      </a:endParaRPr>
                    </a:p>
                    <a:p>
                      <a:pPr indent="0" lvl="0" marL="0" rtl="0" algn="l">
                        <a:spcBef>
                          <a:spcPts val="0"/>
                        </a:spcBef>
                        <a:spcAft>
                          <a:spcPts val="0"/>
                        </a:spcAft>
                        <a:buNone/>
                      </a:pPr>
                      <a:r>
                        <a:t/>
                      </a:r>
                      <a:endParaRPr b="1" i="1" sz="1200">
                        <a:latin typeface="Cambria"/>
                        <a:ea typeface="Cambria"/>
                        <a:cs typeface="Cambria"/>
                        <a:sym typeface="Cambria"/>
                      </a:endParaRPr>
                    </a:p>
                    <a:p>
                      <a:pPr indent="0" lvl="0" marL="0" rtl="0" algn="l">
                        <a:spcBef>
                          <a:spcPts val="0"/>
                        </a:spcBef>
                        <a:spcAft>
                          <a:spcPts val="0"/>
                        </a:spcAft>
                        <a:buNone/>
                      </a:pPr>
                      <a:r>
                        <a:t/>
                      </a:r>
                      <a:endParaRPr b="1" i="1" sz="1200">
                        <a:latin typeface="Cambria"/>
                        <a:ea typeface="Cambria"/>
                        <a:cs typeface="Cambria"/>
                        <a:sym typeface="Cambria"/>
                      </a:endParaRPr>
                    </a:p>
                    <a:p>
                      <a:pPr indent="0" lvl="0" marL="0" rtl="0" algn="l">
                        <a:spcBef>
                          <a:spcPts val="0"/>
                        </a:spcBef>
                        <a:spcAft>
                          <a:spcPts val="0"/>
                        </a:spcAft>
                        <a:buNone/>
                      </a:pPr>
                      <a:r>
                        <a:t/>
                      </a:r>
                      <a:endParaRPr b="1" i="1" sz="1200">
                        <a:latin typeface="Cambria"/>
                        <a:ea typeface="Cambria"/>
                        <a:cs typeface="Cambria"/>
                        <a:sym typeface="Cambria"/>
                      </a:endParaRPr>
                    </a:p>
                    <a:p>
                      <a:pPr indent="0" lvl="0" marL="0" rtl="0" algn="l">
                        <a:spcBef>
                          <a:spcPts val="0"/>
                        </a:spcBef>
                        <a:spcAft>
                          <a:spcPts val="0"/>
                        </a:spcAft>
                        <a:buNone/>
                      </a:pPr>
                      <a:r>
                        <a:t/>
                      </a:r>
                      <a:endParaRPr b="1" i="1" sz="1200">
                        <a:latin typeface="Cambria"/>
                        <a:ea typeface="Cambria"/>
                        <a:cs typeface="Cambria"/>
                        <a:sym typeface="Cambria"/>
                      </a:endParaRPr>
                    </a:p>
                  </a:txBody>
                  <a:tcPr marT="63500" marB="63500" marR="63500" marL="63500"/>
                </a:tc>
                <a:tc>
                  <a:txBody>
                    <a:bodyPr/>
                    <a:lstStyle/>
                    <a:p>
                      <a:pPr indent="0" lvl="0" marL="0" rtl="0" algn="l">
                        <a:spcBef>
                          <a:spcPts val="0"/>
                        </a:spcBef>
                        <a:spcAft>
                          <a:spcPts val="0"/>
                        </a:spcAft>
                        <a:buNone/>
                      </a:pPr>
                      <a:r>
                        <a:rPr b="1" i="1" lang="en" sz="1200">
                          <a:latin typeface="Cambria"/>
                          <a:ea typeface="Cambria"/>
                          <a:cs typeface="Cambria"/>
                          <a:sym typeface="Cambria"/>
                        </a:rPr>
                        <a:t>Probing Questions:  (Questions you might have that will help us think more deeply about the reading)</a:t>
                      </a:r>
                      <a:endParaRPr b="1" i="1" sz="1200">
                        <a:latin typeface="Cambria"/>
                        <a:ea typeface="Cambria"/>
                        <a:cs typeface="Cambria"/>
                        <a:sym typeface="Cambria"/>
                      </a:endParaRPr>
                    </a:p>
                    <a:p>
                      <a:pPr indent="0" lvl="0" marL="0" rtl="0" algn="l">
                        <a:spcBef>
                          <a:spcPts val="0"/>
                        </a:spcBef>
                        <a:spcAft>
                          <a:spcPts val="0"/>
                        </a:spcAft>
                        <a:buNone/>
                      </a:pPr>
                      <a:r>
                        <a:t/>
                      </a:r>
                      <a:endParaRPr b="1" i="1" sz="1200">
                        <a:latin typeface="Cambria"/>
                        <a:ea typeface="Cambria"/>
                        <a:cs typeface="Cambria"/>
                        <a:sym typeface="Cambria"/>
                      </a:endParaRPr>
                    </a:p>
                    <a:p>
                      <a:pPr indent="0" lvl="0" marL="0" rtl="0" algn="l">
                        <a:spcBef>
                          <a:spcPts val="0"/>
                        </a:spcBef>
                        <a:spcAft>
                          <a:spcPts val="0"/>
                        </a:spcAft>
                        <a:buNone/>
                      </a:pPr>
                      <a:r>
                        <a:t/>
                      </a:r>
                      <a:endParaRPr b="1" i="1" sz="1200">
                        <a:latin typeface="Cambria"/>
                        <a:ea typeface="Cambria"/>
                        <a:cs typeface="Cambria"/>
                        <a:sym typeface="Cambria"/>
                      </a:endParaRPr>
                    </a:p>
                    <a:p>
                      <a:pPr indent="0" lvl="0" marL="0" rtl="0" algn="l">
                        <a:spcBef>
                          <a:spcPts val="0"/>
                        </a:spcBef>
                        <a:spcAft>
                          <a:spcPts val="0"/>
                        </a:spcAft>
                        <a:buNone/>
                      </a:pPr>
                      <a:r>
                        <a:t/>
                      </a:r>
                      <a:endParaRPr b="1" i="1" sz="1200">
                        <a:latin typeface="Cambria"/>
                        <a:ea typeface="Cambria"/>
                        <a:cs typeface="Cambria"/>
                        <a:sym typeface="Cambria"/>
                      </a:endParaRPr>
                    </a:p>
                    <a:p>
                      <a:pPr indent="0" lvl="0" marL="0" rtl="0" algn="l">
                        <a:spcBef>
                          <a:spcPts val="0"/>
                        </a:spcBef>
                        <a:spcAft>
                          <a:spcPts val="0"/>
                        </a:spcAft>
                        <a:buNone/>
                      </a:pPr>
                      <a:r>
                        <a:t/>
                      </a:r>
                      <a:endParaRPr b="1" i="1" sz="1200">
                        <a:latin typeface="Cambria"/>
                        <a:ea typeface="Cambria"/>
                        <a:cs typeface="Cambria"/>
                        <a:sym typeface="Cambria"/>
                      </a:endParaRPr>
                    </a:p>
                    <a:p>
                      <a:pPr indent="0" lvl="0" marL="0" rtl="0" algn="l">
                        <a:spcBef>
                          <a:spcPts val="0"/>
                        </a:spcBef>
                        <a:spcAft>
                          <a:spcPts val="0"/>
                        </a:spcAft>
                        <a:buNone/>
                      </a:pPr>
                      <a:r>
                        <a:t/>
                      </a:r>
                      <a:endParaRPr b="1" i="1" sz="1200">
                        <a:latin typeface="Cambria"/>
                        <a:ea typeface="Cambria"/>
                        <a:cs typeface="Cambria"/>
                        <a:sym typeface="Cambria"/>
                      </a:endParaRPr>
                    </a:p>
                    <a:p>
                      <a:pPr indent="0" lvl="0" marL="0" rtl="0" algn="l">
                        <a:spcBef>
                          <a:spcPts val="0"/>
                        </a:spcBef>
                        <a:spcAft>
                          <a:spcPts val="0"/>
                        </a:spcAft>
                        <a:buNone/>
                      </a:pPr>
                      <a:r>
                        <a:t/>
                      </a:r>
                      <a:endParaRPr b="1" i="1" sz="1200">
                        <a:latin typeface="Cambria"/>
                        <a:ea typeface="Cambria"/>
                        <a:cs typeface="Cambria"/>
                        <a:sym typeface="Cambria"/>
                      </a:endParaRPr>
                    </a:p>
                    <a:p>
                      <a:pPr indent="0" lvl="0" marL="0" rtl="0" algn="l">
                        <a:spcBef>
                          <a:spcPts val="0"/>
                        </a:spcBef>
                        <a:spcAft>
                          <a:spcPts val="0"/>
                        </a:spcAft>
                        <a:buNone/>
                      </a:pPr>
                      <a:r>
                        <a:t/>
                      </a:r>
                      <a:endParaRPr b="1" i="1" sz="1200">
                        <a:latin typeface="Cambria"/>
                        <a:ea typeface="Cambria"/>
                        <a:cs typeface="Cambria"/>
                        <a:sym typeface="Cambria"/>
                      </a:endParaRPr>
                    </a:p>
                    <a:p>
                      <a:pPr indent="0" lvl="0" marL="0" rtl="0" algn="l">
                        <a:spcBef>
                          <a:spcPts val="0"/>
                        </a:spcBef>
                        <a:spcAft>
                          <a:spcPts val="0"/>
                        </a:spcAft>
                        <a:buNone/>
                      </a:pPr>
                      <a:r>
                        <a:t/>
                      </a:r>
                      <a:endParaRPr b="1" i="1" sz="1200">
                        <a:latin typeface="Cambria"/>
                        <a:ea typeface="Cambria"/>
                        <a:cs typeface="Cambria"/>
                        <a:sym typeface="Cambria"/>
                      </a:endParaRPr>
                    </a:p>
                    <a:p>
                      <a:pPr indent="0" lvl="0" marL="0" rtl="0" algn="l">
                        <a:spcBef>
                          <a:spcPts val="0"/>
                        </a:spcBef>
                        <a:spcAft>
                          <a:spcPts val="0"/>
                        </a:spcAft>
                        <a:buNone/>
                      </a:pPr>
                      <a:r>
                        <a:t/>
                      </a:r>
                      <a:endParaRPr b="1" i="1" sz="1200">
                        <a:latin typeface="Cambria"/>
                        <a:ea typeface="Cambria"/>
                        <a:cs typeface="Cambria"/>
                        <a:sym typeface="Cambria"/>
                      </a:endParaRPr>
                    </a:p>
                    <a:p>
                      <a:pPr indent="0" lvl="0" marL="0" rtl="0" algn="l">
                        <a:spcBef>
                          <a:spcPts val="0"/>
                        </a:spcBef>
                        <a:spcAft>
                          <a:spcPts val="0"/>
                        </a:spcAft>
                        <a:buNone/>
                      </a:pPr>
                      <a:r>
                        <a:t/>
                      </a:r>
                      <a:endParaRPr b="1" i="1" sz="1200">
                        <a:latin typeface="Cambria"/>
                        <a:ea typeface="Cambria"/>
                        <a:cs typeface="Cambria"/>
                        <a:sym typeface="Cambria"/>
                      </a:endParaRPr>
                    </a:p>
                    <a:p>
                      <a:pPr indent="0" lvl="0" marL="0" rtl="0" algn="l">
                        <a:spcBef>
                          <a:spcPts val="0"/>
                        </a:spcBef>
                        <a:spcAft>
                          <a:spcPts val="0"/>
                        </a:spcAft>
                        <a:buClr>
                          <a:schemeClr val="dk1"/>
                        </a:buClr>
                        <a:buSzPts val="1100"/>
                        <a:buFont typeface="Arial"/>
                        <a:buNone/>
                      </a:pPr>
                      <a:r>
                        <a:rPr b="1" i="1" lang="en" sz="1200">
                          <a:solidFill>
                            <a:schemeClr val="dk1"/>
                          </a:solidFill>
                          <a:latin typeface="Cambria"/>
                          <a:ea typeface="Cambria"/>
                          <a:cs typeface="Cambria"/>
                          <a:sym typeface="Cambria"/>
                        </a:rPr>
                        <a:t>Key points (What are the important ideas or topics from this reading?)</a:t>
                      </a:r>
                      <a:endParaRPr b="1" i="1" sz="1200">
                        <a:latin typeface="Cambria"/>
                        <a:ea typeface="Cambria"/>
                        <a:cs typeface="Cambria"/>
                        <a:sym typeface="Cambria"/>
                      </a:endParaRPr>
                    </a:p>
                  </a:txBody>
                  <a:tcPr marT="63500" marB="63500" marR="63500" marL="63500"/>
                </a:tc>
              </a:tr>
              <a:tr h="100000">
                <a:tc>
                  <a:txBody>
                    <a:bodyPr/>
                    <a:lstStyle/>
                    <a:p>
                      <a:pPr indent="0" lvl="0" marL="0" rtl="0" algn="l">
                        <a:spcBef>
                          <a:spcPts val="0"/>
                        </a:spcBef>
                        <a:spcAft>
                          <a:spcPts val="0"/>
                        </a:spcAft>
                        <a:buNone/>
                      </a:pPr>
                      <a:r>
                        <a:t/>
                      </a:r>
                      <a:endParaRPr sz="1100"/>
                    </a:p>
                  </a:txBody>
                  <a:tcPr marT="63500" marB="63500" marR="63500" marL="63500"/>
                </a:tc>
                <a:tc>
                  <a:txBody>
                    <a:bodyPr/>
                    <a:lstStyle/>
                    <a:p>
                      <a:pPr indent="0" lvl="0" marL="0" rtl="0" algn="l">
                        <a:spcBef>
                          <a:spcPts val="0"/>
                        </a:spcBef>
                        <a:spcAft>
                          <a:spcPts val="0"/>
                        </a:spcAft>
                        <a:buNone/>
                      </a:pPr>
                      <a:r>
                        <a:t/>
                      </a:r>
                      <a:endParaRPr sz="1100"/>
                    </a:p>
                  </a:txBody>
                  <a:tcPr marT="63500" marB="63500" marR="63500" marL="63500"/>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Google Shape;95;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i="1" lang="en">
                <a:solidFill>
                  <a:srgbClr val="FF0000"/>
                </a:solidFill>
                <a:latin typeface="Cambria"/>
                <a:ea typeface="Cambria"/>
                <a:cs typeface="Cambria"/>
                <a:sym typeface="Cambria"/>
              </a:rPr>
              <a:t>#3</a:t>
            </a:r>
            <a:r>
              <a:rPr b="1" i="1" lang="en">
                <a:solidFill>
                  <a:srgbClr val="FF0000"/>
                </a:solidFill>
                <a:latin typeface="Cambria"/>
                <a:ea typeface="Cambria"/>
                <a:cs typeface="Cambria"/>
                <a:sym typeface="Cambria"/>
              </a:rPr>
              <a:t>“Opening the Conversation”</a:t>
            </a:r>
            <a:endParaRPr/>
          </a:p>
          <a:p>
            <a:pPr indent="0" lvl="0" marL="0" rtl="0" algn="ctr">
              <a:spcBef>
                <a:spcPts val="0"/>
              </a:spcBef>
              <a:spcAft>
                <a:spcPts val="0"/>
              </a:spcAft>
              <a:buNone/>
            </a:pPr>
            <a:r>
              <a:t/>
            </a:r>
            <a:endParaRPr/>
          </a:p>
        </p:txBody>
      </p:sp>
      <p:sp>
        <p:nvSpPr>
          <p:cNvPr id="96" name="Google Shape;96;p20"/>
          <p:cNvSpPr txBox="1"/>
          <p:nvPr>
            <p:ph idx="1" type="body"/>
          </p:nvPr>
        </p:nvSpPr>
        <p:spPr>
          <a:xfrm>
            <a:off x="311700" y="1152475"/>
            <a:ext cx="8520600" cy="38739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i="1" lang="en" sz="1400" u="sng">
                <a:solidFill>
                  <a:srgbClr val="0000FF"/>
                </a:solidFill>
                <a:latin typeface="Cambria"/>
                <a:ea typeface="Cambria"/>
                <a:cs typeface="Cambria"/>
                <a:sym typeface="Cambria"/>
              </a:rPr>
              <a:t>Design an  opening/focus  question that you hand out to students in advance and ask them to prepare </a:t>
            </a:r>
            <a:r>
              <a:rPr lang="en" sz="1400" u="sng">
                <a:solidFill>
                  <a:srgbClr val="0000FF"/>
                </a:solidFill>
                <a:latin typeface="Cambria"/>
                <a:ea typeface="Cambria"/>
                <a:cs typeface="Cambria"/>
                <a:sym typeface="Cambria"/>
              </a:rPr>
              <a:t> </a:t>
            </a:r>
            <a:r>
              <a:rPr lang="en" sz="1400">
                <a:solidFill>
                  <a:srgbClr val="0000FF"/>
                </a:solidFill>
                <a:latin typeface="Cambria"/>
                <a:ea typeface="Cambria"/>
                <a:cs typeface="Cambria"/>
                <a:sym typeface="Cambria"/>
              </a:rPr>
              <a:t>Such as the </a:t>
            </a:r>
            <a:r>
              <a:rPr i="1" lang="en" sz="1400">
                <a:solidFill>
                  <a:srgbClr val="0000FF"/>
                </a:solidFill>
                <a:latin typeface="Cambria"/>
                <a:ea typeface="Cambria"/>
                <a:cs typeface="Cambria"/>
                <a:sym typeface="Cambria"/>
              </a:rPr>
              <a:t>“How does the metaphor of the rider, the elephant and the path relate to our work to  transform classroom practice?”</a:t>
            </a:r>
            <a:endParaRPr i="1" sz="1400">
              <a:solidFill>
                <a:srgbClr val="0000FF"/>
              </a:solidFill>
              <a:latin typeface="Cambria"/>
              <a:ea typeface="Cambria"/>
              <a:cs typeface="Cambria"/>
              <a:sym typeface="Cambria"/>
            </a:endParaRPr>
          </a:p>
          <a:p>
            <a:pPr indent="0" lvl="0" marL="0" rtl="0" algn="l">
              <a:lnSpc>
                <a:spcPct val="100000"/>
              </a:lnSpc>
              <a:spcBef>
                <a:spcPts val="1000"/>
              </a:spcBef>
              <a:spcAft>
                <a:spcPts val="0"/>
              </a:spcAft>
              <a:buNone/>
            </a:pPr>
            <a:r>
              <a:t/>
            </a:r>
            <a:endParaRPr i="1" sz="1400">
              <a:solidFill>
                <a:srgbClr val="0000FF"/>
              </a:solidFill>
              <a:latin typeface="Cambria"/>
              <a:ea typeface="Cambria"/>
              <a:cs typeface="Cambria"/>
              <a:sym typeface="Cambria"/>
            </a:endParaRPr>
          </a:p>
          <a:p>
            <a:pPr indent="0" lvl="0" marL="0" rtl="0" algn="l">
              <a:lnSpc>
                <a:spcPct val="100000"/>
              </a:lnSpc>
              <a:spcBef>
                <a:spcPts val="1000"/>
              </a:spcBef>
              <a:spcAft>
                <a:spcPts val="0"/>
              </a:spcAft>
              <a:buNone/>
            </a:pPr>
            <a:r>
              <a:rPr b="1" i="1" lang="en" sz="1400" u="sng">
                <a:solidFill>
                  <a:srgbClr val="0000FF"/>
                </a:solidFill>
                <a:latin typeface="Cambria"/>
                <a:ea typeface="Cambria"/>
                <a:cs typeface="Cambria"/>
                <a:sym typeface="Cambria"/>
              </a:rPr>
              <a:t>Have students each choose one question that they do not understand from the reading</a:t>
            </a:r>
            <a:r>
              <a:rPr b="1" i="1" lang="en" sz="1400">
                <a:solidFill>
                  <a:srgbClr val="0000FF"/>
                </a:solidFill>
                <a:latin typeface="Cambria"/>
                <a:ea typeface="Cambria"/>
                <a:cs typeface="Cambria"/>
                <a:sym typeface="Cambria"/>
              </a:rPr>
              <a:t>/and or what they want to talk about and put it on a note card Collect these cards in the middle of the table. Read the cards aloud and decide on a question to begin with</a:t>
            </a:r>
            <a:endParaRPr b="1" i="1" sz="1400">
              <a:solidFill>
                <a:srgbClr val="0000FF"/>
              </a:solidFill>
              <a:latin typeface="Cambria"/>
              <a:ea typeface="Cambria"/>
              <a:cs typeface="Cambria"/>
              <a:sym typeface="Cambria"/>
            </a:endParaRPr>
          </a:p>
          <a:p>
            <a:pPr indent="0" lvl="0" marL="0" rtl="0" algn="l">
              <a:lnSpc>
                <a:spcPct val="100000"/>
              </a:lnSpc>
              <a:spcBef>
                <a:spcPts val="1000"/>
              </a:spcBef>
              <a:spcAft>
                <a:spcPts val="0"/>
              </a:spcAft>
              <a:buNone/>
            </a:pPr>
            <a:r>
              <a:t/>
            </a:r>
            <a:endParaRPr b="1" i="1" sz="1400">
              <a:solidFill>
                <a:srgbClr val="0000FF"/>
              </a:solidFill>
              <a:latin typeface="Cambria"/>
              <a:ea typeface="Cambria"/>
              <a:cs typeface="Cambria"/>
              <a:sym typeface="Cambria"/>
            </a:endParaRPr>
          </a:p>
          <a:p>
            <a:pPr indent="0" lvl="0" marL="0" rtl="0" algn="l">
              <a:lnSpc>
                <a:spcPct val="100000"/>
              </a:lnSpc>
              <a:spcBef>
                <a:spcPts val="1000"/>
              </a:spcBef>
              <a:spcAft>
                <a:spcPts val="0"/>
              </a:spcAft>
              <a:buNone/>
            </a:pPr>
            <a:r>
              <a:rPr b="1" i="1" lang="en" sz="1400" u="sng">
                <a:solidFill>
                  <a:srgbClr val="0000FF"/>
                </a:solidFill>
                <a:latin typeface="Cambria"/>
                <a:ea typeface="Cambria"/>
                <a:cs typeface="Cambria"/>
                <a:sym typeface="Cambria"/>
              </a:rPr>
              <a:t>Have students each write one question on the board</a:t>
            </a:r>
            <a:r>
              <a:rPr b="1" i="1" lang="en" sz="1400">
                <a:solidFill>
                  <a:srgbClr val="0000FF"/>
                </a:solidFill>
                <a:latin typeface="Cambria"/>
                <a:ea typeface="Cambria"/>
                <a:cs typeface="Cambria"/>
                <a:sym typeface="Cambria"/>
              </a:rPr>
              <a:t>. Circle the questions that are similar. Decide on a question to begin with. </a:t>
            </a:r>
            <a:endParaRPr b="1" i="1" sz="1400">
              <a:solidFill>
                <a:srgbClr val="0000FF"/>
              </a:solidFill>
              <a:latin typeface="Cambria"/>
              <a:ea typeface="Cambria"/>
              <a:cs typeface="Cambria"/>
              <a:sym typeface="Cambria"/>
            </a:endParaRPr>
          </a:p>
          <a:p>
            <a:pPr indent="0" lvl="0" marL="0" rtl="0" algn="l">
              <a:lnSpc>
                <a:spcPct val="100000"/>
              </a:lnSpc>
              <a:spcBef>
                <a:spcPts val="1000"/>
              </a:spcBef>
              <a:spcAft>
                <a:spcPts val="0"/>
              </a:spcAft>
              <a:buNone/>
            </a:pPr>
            <a:r>
              <a:t/>
            </a:r>
            <a:endParaRPr b="1" i="1" sz="1400">
              <a:solidFill>
                <a:srgbClr val="0000FF"/>
              </a:solidFill>
              <a:latin typeface="Cambria"/>
              <a:ea typeface="Cambria"/>
              <a:cs typeface="Cambria"/>
              <a:sym typeface="Cambria"/>
            </a:endParaRPr>
          </a:p>
          <a:p>
            <a:pPr indent="0" lvl="0" marL="0" rtl="0" algn="l">
              <a:lnSpc>
                <a:spcPct val="100000"/>
              </a:lnSpc>
              <a:spcBef>
                <a:spcPts val="1000"/>
              </a:spcBef>
              <a:spcAft>
                <a:spcPts val="0"/>
              </a:spcAft>
              <a:buNone/>
            </a:pPr>
            <a:r>
              <a:rPr b="1" i="1" lang="en" sz="1400" u="sng">
                <a:solidFill>
                  <a:srgbClr val="0000FF"/>
                </a:solidFill>
                <a:latin typeface="Cambria"/>
                <a:ea typeface="Cambria"/>
                <a:cs typeface="Cambria"/>
                <a:sym typeface="Cambria"/>
              </a:rPr>
              <a:t>Pair shares at the beginning: What is puzzling?</a:t>
            </a:r>
            <a:r>
              <a:rPr b="1" i="1" lang="en" sz="1400">
                <a:solidFill>
                  <a:srgbClr val="0000FF"/>
                </a:solidFill>
                <a:latin typeface="Cambria"/>
                <a:ea typeface="Cambria"/>
                <a:cs typeface="Cambria"/>
                <a:sym typeface="Cambria"/>
              </a:rPr>
              <a:t> What is the most important questions/issue to begin with today? Have pairs share out their questions and choose one to  begin with.Did you hear a good question?</a:t>
            </a:r>
            <a:endParaRPr b="1" i="1" sz="1400">
              <a:solidFill>
                <a:srgbClr val="0000FF"/>
              </a:solidFill>
              <a:latin typeface="Cambria"/>
              <a:ea typeface="Cambria"/>
              <a:cs typeface="Cambria"/>
              <a:sym typeface="Cambria"/>
            </a:endParaRPr>
          </a:p>
          <a:p>
            <a:pPr indent="0" lvl="0" marL="0" rtl="0" algn="l">
              <a:spcBef>
                <a:spcPts val="100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Google Shape;101;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i="1" lang="en">
                <a:solidFill>
                  <a:srgbClr val="FF0000"/>
                </a:solidFill>
                <a:latin typeface="Cambria"/>
                <a:ea typeface="Cambria"/>
                <a:cs typeface="Cambria"/>
                <a:sym typeface="Cambria"/>
              </a:rPr>
              <a:t>“Opening the Conversation”</a:t>
            </a:r>
            <a:endParaRPr/>
          </a:p>
          <a:p>
            <a:pPr indent="0" lvl="0" marL="0" rtl="0" algn="l">
              <a:spcBef>
                <a:spcPts val="0"/>
              </a:spcBef>
              <a:spcAft>
                <a:spcPts val="0"/>
              </a:spcAft>
              <a:buNone/>
            </a:pPr>
            <a:r>
              <a:t/>
            </a:r>
            <a:endParaRPr/>
          </a:p>
        </p:txBody>
      </p:sp>
      <p:sp>
        <p:nvSpPr>
          <p:cNvPr id="102" name="Google Shape;102;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i="1" lang="en" u="sng">
                <a:solidFill>
                  <a:srgbClr val="0000FF"/>
                </a:solidFill>
                <a:latin typeface="Cambria"/>
                <a:ea typeface="Cambria"/>
                <a:cs typeface="Cambria"/>
                <a:sym typeface="Cambria"/>
              </a:rPr>
              <a:t>Have students identify a seminal quotation from the reading-</a:t>
            </a:r>
            <a:r>
              <a:rPr b="1" i="1" lang="en">
                <a:solidFill>
                  <a:srgbClr val="0000FF"/>
                </a:solidFill>
                <a:latin typeface="Cambria"/>
                <a:ea typeface="Cambria"/>
                <a:cs typeface="Cambria"/>
                <a:sym typeface="Cambria"/>
              </a:rPr>
              <a:t> share it out loud and share why they chose this.</a:t>
            </a:r>
            <a:endParaRPr b="1" i="1">
              <a:solidFill>
                <a:srgbClr val="0000FF"/>
              </a:solidFill>
              <a:latin typeface="Cambria"/>
              <a:ea typeface="Cambria"/>
              <a:cs typeface="Cambria"/>
              <a:sym typeface="Cambria"/>
            </a:endParaRPr>
          </a:p>
          <a:p>
            <a:pPr indent="0" lvl="0" marL="0" rtl="0" algn="l">
              <a:lnSpc>
                <a:spcPct val="100000"/>
              </a:lnSpc>
              <a:spcBef>
                <a:spcPts val="1000"/>
              </a:spcBef>
              <a:spcAft>
                <a:spcPts val="0"/>
              </a:spcAft>
              <a:buNone/>
            </a:pPr>
            <a:r>
              <a:rPr b="1" i="1" lang="en" u="sng">
                <a:solidFill>
                  <a:srgbClr val="0000FF"/>
                </a:solidFill>
                <a:latin typeface="Cambria"/>
                <a:ea typeface="Cambria"/>
                <a:cs typeface="Cambria"/>
                <a:sym typeface="Cambria"/>
              </a:rPr>
              <a:t>Two minutes of think time, look through the text </a:t>
            </a:r>
            <a:r>
              <a:rPr b="1" i="1" lang="en">
                <a:solidFill>
                  <a:srgbClr val="0000FF"/>
                </a:solidFill>
                <a:latin typeface="Cambria"/>
                <a:ea typeface="Cambria"/>
                <a:cs typeface="Cambria"/>
                <a:sym typeface="Cambria"/>
              </a:rPr>
              <a:t>(or notes ) Identify  one or two points/ questions that you are puzzled about</a:t>
            </a:r>
            <a:endParaRPr b="1" i="1">
              <a:solidFill>
                <a:srgbClr val="0000FF"/>
              </a:solidFill>
              <a:latin typeface="Cambria"/>
              <a:ea typeface="Cambria"/>
              <a:cs typeface="Cambria"/>
              <a:sym typeface="Cambria"/>
            </a:endParaRPr>
          </a:p>
          <a:p>
            <a:pPr indent="0" lvl="0" marL="0" rtl="0" algn="l">
              <a:lnSpc>
                <a:spcPct val="100000"/>
              </a:lnSpc>
              <a:spcBef>
                <a:spcPts val="0"/>
              </a:spcBef>
              <a:spcAft>
                <a:spcPts val="0"/>
              </a:spcAft>
              <a:buNone/>
            </a:pPr>
            <a:r>
              <a:t/>
            </a:r>
            <a:endParaRPr b="1" i="1">
              <a:solidFill>
                <a:srgbClr val="0000FF"/>
              </a:solidFill>
              <a:latin typeface="Cambria"/>
              <a:ea typeface="Cambria"/>
              <a:cs typeface="Cambria"/>
              <a:sym typeface="Cambria"/>
            </a:endParaRPr>
          </a:p>
          <a:p>
            <a:pPr indent="0" lvl="0" marL="0" rtl="0" algn="l">
              <a:lnSpc>
                <a:spcPct val="100000"/>
              </a:lnSpc>
              <a:spcBef>
                <a:spcPts val="0"/>
              </a:spcBef>
              <a:spcAft>
                <a:spcPts val="0"/>
              </a:spcAft>
              <a:buNone/>
            </a:pPr>
            <a:r>
              <a:rPr b="1" i="1" lang="en">
                <a:solidFill>
                  <a:srgbClr val="0000FF"/>
                </a:solidFill>
                <a:latin typeface="Cambria"/>
                <a:ea typeface="Cambria"/>
                <a:cs typeface="Cambria"/>
                <a:sym typeface="Cambria"/>
              </a:rPr>
              <a:t>Begin by </a:t>
            </a:r>
            <a:r>
              <a:rPr b="1" i="1" lang="en" u="sng">
                <a:solidFill>
                  <a:srgbClr val="0000FF"/>
                </a:solidFill>
                <a:latin typeface="Cambria"/>
                <a:ea typeface="Cambria"/>
                <a:cs typeface="Cambria"/>
                <a:sym typeface="Cambria"/>
              </a:rPr>
              <a:t>asking students to review their notes </a:t>
            </a:r>
            <a:r>
              <a:rPr b="1" i="1" lang="en">
                <a:solidFill>
                  <a:srgbClr val="0000FF"/>
                </a:solidFill>
                <a:latin typeface="Cambria"/>
                <a:ea typeface="Cambria"/>
                <a:cs typeface="Cambria"/>
                <a:sym typeface="Cambria"/>
              </a:rPr>
              <a:t>and annotation for discussion, then ask,” Does anyone want to begin?”</a:t>
            </a:r>
            <a:endParaRPr b="1" i="1">
              <a:solidFill>
                <a:srgbClr val="0000FF"/>
              </a:solidFill>
              <a:latin typeface="Cambria"/>
              <a:ea typeface="Cambria"/>
              <a:cs typeface="Cambria"/>
              <a:sym typeface="Cambria"/>
            </a:endParaRPr>
          </a:p>
          <a:p>
            <a:pPr indent="0" lvl="0" marL="0" rtl="0" algn="l">
              <a:lnSpc>
                <a:spcPct val="100000"/>
              </a:lnSpc>
              <a:spcBef>
                <a:spcPts val="0"/>
              </a:spcBef>
              <a:spcAft>
                <a:spcPts val="0"/>
              </a:spcAft>
              <a:buNone/>
            </a:pPr>
            <a:r>
              <a:t/>
            </a:r>
            <a:endParaRPr b="1" i="1">
              <a:solidFill>
                <a:srgbClr val="0000FF"/>
              </a:solidFill>
              <a:latin typeface="Cambria"/>
              <a:ea typeface="Cambria"/>
              <a:cs typeface="Cambria"/>
              <a:sym typeface="Cambria"/>
            </a:endParaRPr>
          </a:p>
          <a:p>
            <a:pPr indent="0" lvl="0" marL="0" rtl="0" algn="l">
              <a:lnSpc>
                <a:spcPct val="100000"/>
              </a:lnSpc>
              <a:spcBef>
                <a:spcPts val="0"/>
              </a:spcBef>
              <a:spcAft>
                <a:spcPts val="0"/>
              </a:spcAft>
              <a:buNone/>
            </a:pPr>
            <a:r>
              <a:rPr b="1" i="1" lang="en">
                <a:solidFill>
                  <a:srgbClr val="0000FF"/>
                </a:solidFill>
                <a:latin typeface="Cambria"/>
                <a:ea typeface="Cambria"/>
                <a:cs typeface="Cambria"/>
                <a:sym typeface="Cambria"/>
              </a:rPr>
              <a:t>“2-2-2”   </a:t>
            </a:r>
            <a:r>
              <a:rPr b="1" i="1" lang="en" u="sng">
                <a:solidFill>
                  <a:srgbClr val="0000FF"/>
                </a:solidFill>
                <a:latin typeface="Cambria"/>
                <a:ea typeface="Cambria"/>
                <a:cs typeface="Cambria"/>
                <a:sym typeface="Cambria"/>
              </a:rPr>
              <a:t>(2 questions/ 2 Comments/2 connections) </a:t>
            </a:r>
            <a:r>
              <a:rPr b="1" i="1" lang="en">
                <a:solidFill>
                  <a:srgbClr val="0000FF"/>
                </a:solidFill>
                <a:latin typeface="Cambria"/>
                <a:ea typeface="Cambria"/>
                <a:cs typeface="Cambria"/>
                <a:sym typeface="Cambria"/>
              </a:rPr>
              <a:t>- Students come  up with their own and share out in groups of three or four before choosing the best of each  category from the group.These “Best Ofs’ form the basis of the conversation</a:t>
            </a:r>
            <a:endParaRPr b="1" i="1">
              <a:solidFill>
                <a:srgbClr val="0000FF"/>
              </a:solidFill>
              <a:latin typeface="Cambria"/>
              <a:ea typeface="Cambria"/>
              <a:cs typeface="Cambria"/>
              <a:sym typeface="Cambria"/>
            </a:endParaRPr>
          </a:p>
          <a:p>
            <a:pPr indent="0" lvl="0" marL="0" rtl="0" algn="l">
              <a:lnSpc>
                <a:spcPct val="100000"/>
              </a:lnSpc>
              <a:spcBef>
                <a:spcPts val="0"/>
              </a:spcBef>
              <a:spcAft>
                <a:spcPts val="0"/>
              </a:spcAft>
              <a:buNone/>
            </a:pPr>
            <a:r>
              <a:t/>
            </a:r>
            <a:endParaRPr b="1" i="1">
              <a:solidFill>
                <a:srgbClr val="0000FF"/>
              </a:solidFill>
              <a:latin typeface="Cambria"/>
              <a:ea typeface="Cambria"/>
              <a:cs typeface="Cambria"/>
              <a:sym typeface="Cambria"/>
            </a:endParaRPr>
          </a:p>
          <a:p>
            <a:pPr indent="0" lvl="0" marL="0" rtl="0" algn="l">
              <a:lnSpc>
                <a:spcPct val="100000"/>
              </a:lnSpc>
              <a:spcBef>
                <a:spcPts val="0"/>
              </a:spcBef>
              <a:spcAft>
                <a:spcPts val="0"/>
              </a:spcAft>
              <a:buClr>
                <a:schemeClr val="dk1"/>
              </a:buClr>
              <a:buSzPts val="1100"/>
              <a:buFont typeface="Arial"/>
              <a:buNone/>
            </a:pPr>
            <a:r>
              <a:t/>
            </a:r>
            <a:endParaRPr b="1" i="1">
              <a:solidFill>
                <a:srgbClr val="0000FF"/>
              </a:solidFill>
              <a:latin typeface="Cambria"/>
              <a:ea typeface="Cambria"/>
              <a:cs typeface="Cambria"/>
              <a:sym typeface="Cambria"/>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