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slide" Target="slides/slide25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11" Type="http://schemas.openxmlformats.org/officeDocument/2006/relationships/slide" Target="slides/slide7.xml"/><Relationship Id="rId33" Type="http://schemas.openxmlformats.org/officeDocument/2006/relationships/slide" Target="slides/slide29.xml"/><Relationship Id="rId10" Type="http://schemas.openxmlformats.org/officeDocument/2006/relationships/slide" Target="slides/slide6.xml"/><Relationship Id="rId32" Type="http://schemas.openxmlformats.org/officeDocument/2006/relationships/slide" Target="slides/slide28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34" Type="http://schemas.openxmlformats.org/officeDocument/2006/relationships/slide" Target="slides/slide30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25da038338_0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25da038338_0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272186e28a_1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272186e28a_1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272186e28a_1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272186e28a_1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272186e28a_1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272186e28a_1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2716fd3f74_2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2716fd3f74_2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272186e28a_1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272186e28a_1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272186e28a_1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272186e28a_1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272186e28a_1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272186e28a_1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2702f170e5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2702f170e5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272186e28a_1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272186e28a_1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272186e28a_1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272186e28a_1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273536f9a6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273536f9a6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272186e28a_1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272186e28a_1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271fb2a780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271fb2a780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271fb2a780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271fb2a780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25dde05a62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25dde05a62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271fb2a780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271fb2a780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271fb2a780_0_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271fb2a780_0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271fb2a780_0_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271fb2a780_0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271fb2a780_0_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Google Shape;264;g271fb2a780_0_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2725668d13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2725668d13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271fb2a780_0_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" name="Google Shape;278;g271fb2a780_0_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2716fd3f74_2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2716fd3f74_2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271fb2a780_0_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271fb2a780_0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2716fd3f74_2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2716fd3f74_2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27239efa20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27239efa20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27239efa20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27239efa20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25dde05a62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25dde05a62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2716fd3f74_2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2716fd3f74_2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272186e28a_1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272186e28a_1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9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7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3.jpg"/><Relationship Id="rId4" Type="http://schemas.openxmlformats.org/officeDocument/2006/relationships/image" Target="../media/image8.jpg"/><Relationship Id="rId11" Type="http://schemas.openxmlformats.org/officeDocument/2006/relationships/image" Target="../media/image9.jpg"/><Relationship Id="rId10" Type="http://schemas.openxmlformats.org/officeDocument/2006/relationships/image" Target="../media/image16.jpg"/><Relationship Id="rId9" Type="http://schemas.openxmlformats.org/officeDocument/2006/relationships/image" Target="../media/image12.jpg"/><Relationship Id="rId5" Type="http://schemas.openxmlformats.org/officeDocument/2006/relationships/image" Target="../media/image13.jpg"/><Relationship Id="rId6" Type="http://schemas.openxmlformats.org/officeDocument/2006/relationships/image" Target="../media/image10.png"/><Relationship Id="rId7" Type="http://schemas.openxmlformats.org/officeDocument/2006/relationships/image" Target="../media/image14.jpg"/><Relationship Id="rId8" Type="http://schemas.openxmlformats.org/officeDocument/2006/relationships/image" Target="../media/image7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8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7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6.jpg"/><Relationship Id="rId4" Type="http://schemas.openxmlformats.org/officeDocument/2006/relationships/image" Target="../media/image30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2.jpg"/><Relationship Id="rId4" Type="http://schemas.openxmlformats.org/officeDocument/2006/relationships/image" Target="../media/image24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5.jpg"/><Relationship Id="rId4" Type="http://schemas.openxmlformats.org/officeDocument/2006/relationships/image" Target="../media/image32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6.jpg"/><Relationship Id="rId4" Type="http://schemas.openxmlformats.org/officeDocument/2006/relationships/image" Target="../media/image33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7.png"/><Relationship Id="rId4" Type="http://schemas.openxmlformats.org/officeDocument/2006/relationships/image" Target="../media/image40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4.jpg"/><Relationship Id="rId4" Type="http://schemas.openxmlformats.org/officeDocument/2006/relationships/image" Target="../media/image38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5.jpg"/><Relationship Id="rId4" Type="http://schemas.openxmlformats.org/officeDocument/2006/relationships/image" Target="../media/image29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3.jpg"/><Relationship Id="rId4" Type="http://schemas.openxmlformats.org/officeDocument/2006/relationships/image" Target="../media/image41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0.jpg"/><Relationship Id="rId4" Type="http://schemas.openxmlformats.org/officeDocument/2006/relationships/image" Target="../media/image5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4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2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6.jpg"/><Relationship Id="rId4" Type="http://schemas.openxmlformats.org/officeDocument/2006/relationships/image" Target="../media/image48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9.jpg"/><Relationship Id="rId4" Type="http://schemas.openxmlformats.org/officeDocument/2006/relationships/image" Target="../media/image47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9.jpg"/><Relationship Id="rId4" Type="http://schemas.openxmlformats.org/officeDocument/2006/relationships/hyperlink" Target="https://docs.google.com/document/d/1D8U_r7gyG6l4ex14Hxw97OZ9RKL1LUPfcs2dCG8KwXQ/edit" TargetMode="Externa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0.jpg"/><Relationship Id="rId4" Type="http://schemas.openxmlformats.org/officeDocument/2006/relationships/image" Target="../media/image5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hyperlink" Target="https://katherinecadwell.com/" TargetMode="External"/><Relationship Id="rId4" Type="http://schemas.openxmlformats.org/officeDocument/2006/relationships/hyperlink" Target="https://katherinecadwell.com/" TargetMode="External"/><Relationship Id="rId5" Type="http://schemas.openxmlformats.org/officeDocument/2006/relationships/hyperlink" Target="mailto:kcadwell@wwsu.org" TargetMode="External"/><Relationship Id="rId6" Type="http://schemas.openxmlformats.org/officeDocument/2006/relationships/hyperlink" Target="https://classroom.google.com/u/1/c/NTQ3NDMxNDAxNFpa" TargetMode="External"/><Relationship Id="rId7" Type="http://schemas.openxmlformats.org/officeDocument/2006/relationships/hyperlink" Target="https://classroom.google.com/u/1/c/NTQ3NDMxNDAxNFpa" TargetMode="Externa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jpg"/><Relationship Id="rId4" Type="http://schemas.openxmlformats.org/officeDocument/2006/relationships/image" Target="../media/image1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hyperlink" Target="https://www.youtube.com/watch?v=8OMzfJvHZ1s&amp;feature=youtu.be" TargetMode="Externa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5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8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1.jpg"/><Relationship Id="rId4" Type="http://schemas.openxmlformats.org/officeDocument/2006/relationships/image" Target="../media/image25.jpg"/><Relationship Id="rId5" Type="http://schemas.openxmlformats.org/officeDocument/2006/relationships/image" Target="../media/image31.jpg"/><Relationship Id="rId6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30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Teaching for Transformation: Socratic Dialogue and the  Harkness Pedagogy in the High School Classroom</a:t>
            </a:r>
            <a:endParaRPr b="1" i="1" sz="30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30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i="1" lang="en" sz="24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Katherine Cadwell, Kaia Cormier</a:t>
            </a:r>
            <a:endParaRPr i="1" sz="24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4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 Jordi Kulis, Jacob Singer-Skedzuhn</a:t>
            </a:r>
            <a:endParaRPr i="1" sz="24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4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 Harwood  Union HS</a:t>
            </a:r>
            <a:endParaRPr i="1" sz="24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descr="Sat copy #3 Slide Show 10%2F26%2F17.jpg" id="55" name="Google Shape;55;p13"/>
          <p:cNvPicPr preferRelativeResize="0"/>
          <p:nvPr/>
        </p:nvPicPr>
        <p:blipFill rotWithShape="1">
          <a:blip r:embed="rId3">
            <a:alphaModFix/>
          </a:blip>
          <a:srcRect b="0" l="-760" r="759" t="0"/>
          <a:stretch/>
        </p:blipFill>
        <p:spPr>
          <a:xfrm>
            <a:off x="0" y="0"/>
            <a:ext cx="9144000" cy="51434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2"/>
          <p:cNvSpPr txBox="1"/>
          <p:nvPr/>
        </p:nvSpPr>
        <p:spPr>
          <a:xfrm>
            <a:off x="497250" y="162375"/>
            <a:ext cx="8149500" cy="94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2400">
                <a:latin typeface="Cambria"/>
                <a:ea typeface="Cambria"/>
                <a:cs typeface="Cambria"/>
                <a:sym typeface="Cambria"/>
              </a:rPr>
              <a:t>Beginning Each Class with a Cooperative Game Focused on Engagement and Trust</a:t>
            </a:r>
            <a:endParaRPr b="1" i="1" sz="2400"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124" name="Google Shape;124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32975" y="1106175"/>
            <a:ext cx="2858171" cy="3810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67275" y="223450"/>
            <a:ext cx="6451603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4"/>
          <p:cNvSpPr txBox="1"/>
          <p:nvPr/>
        </p:nvSpPr>
        <p:spPr>
          <a:xfrm>
            <a:off x="639375" y="182675"/>
            <a:ext cx="7997100" cy="82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800">
                <a:latin typeface="Cambria"/>
                <a:ea typeface="Cambria"/>
                <a:cs typeface="Cambria"/>
                <a:sym typeface="Cambria"/>
              </a:rPr>
              <a:t>We have to Actively Teach</a:t>
            </a:r>
            <a:r>
              <a:rPr b="1" i="1" lang="en" sz="3000"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b="1" i="1" lang="en" sz="1800">
                <a:latin typeface="Cambria"/>
                <a:ea typeface="Cambria"/>
                <a:cs typeface="Cambria"/>
                <a:sym typeface="Cambria"/>
              </a:rPr>
              <a:t>the Specific Skills that We Want Students to Demonstrate!!</a:t>
            </a:r>
            <a:endParaRPr b="1" i="1" sz="1800"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35" name="Google Shape;135;p24"/>
          <p:cNvSpPr txBox="1"/>
          <p:nvPr/>
        </p:nvSpPr>
        <p:spPr>
          <a:xfrm>
            <a:off x="933675" y="1877525"/>
            <a:ext cx="23850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" name="Google Shape;136;p24"/>
          <p:cNvSpPr txBox="1"/>
          <p:nvPr/>
        </p:nvSpPr>
        <p:spPr>
          <a:xfrm>
            <a:off x="4881525" y="1836925"/>
            <a:ext cx="2740200" cy="58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" name="Google Shape;137;p24"/>
          <p:cNvSpPr txBox="1"/>
          <p:nvPr/>
        </p:nvSpPr>
        <p:spPr>
          <a:xfrm rot="-1434310">
            <a:off x="-79533" y="1518197"/>
            <a:ext cx="3440319" cy="52017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>
                <a:latin typeface="Cambria"/>
                <a:ea typeface="Cambria"/>
                <a:cs typeface="Cambria"/>
                <a:sym typeface="Cambria"/>
              </a:rPr>
              <a:t>How to use</a:t>
            </a:r>
            <a:endParaRPr i="1"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i="1" lang="en">
                <a:latin typeface="Cambria"/>
                <a:ea typeface="Cambria"/>
                <a:cs typeface="Cambria"/>
                <a:sym typeface="Cambria"/>
              </a:rPr>
              <a:t>Eye Contact</a:t>
            </a:r>
            <a:endParaRPr i="1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38" name="Google Shape;138;p24"/>
          <p:cNvSpPr txBox="1"/>
          <p:nvPr/>
        </p:nvSpPr>
        <p:spPr>
          <a:xfrm rot="1186">
            <a:off x="6331337" y="1675532"/>
            <a:ext cx="2608200" cy="68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>
                <a:latin typeface="Cambria"/>
                <a:ea typeface="Cambria"/>
                <a:cs typeface="Cambria"/>
                <a:sym typeface="Cambria"/>
              </a:rPr>
              <a:t>How to use appropriate </a:t>
            </a:r>
            <a:r>
              <a:rPr i="1" lang="en">
                <a:latin typeface="Cambria"/>
                <a:ea typeface="Cambria"/>
                <a:cs typeface="Cambria"/>
                <a:sym typeface="Cambria"/>
              </a:rPr>
              <a:t>Body Language</a:t>
            </a:r>
            <a:endParaRPr i="1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39" name="Google Shape;139;p24"/>
          <p:cNvSpPr txBox="1"/>
          <p:nvPr/>
        </p:nvSpPr>
        <p:spPr>
          <a:xfrm rot="1097161">
            <a:off x="295593" y="4215183"/>
            <a:ext cx="1715320" cy="7330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>
                <a:latin typeface="Cambria"/>
                <a:ea typeface="Cambria"/>
                <a:cs typeface="Cambria"/>
                <a:sym typeface="Cambria"/>
              </a:rPr>
              <a:t>How to use </a:t>
            </a:r>
            <a:r>
              <a:rPr i="1" lang="en">
                <a:latin typeface="Cambria"/>
                <a:ea typeface="Cambria"/>
                <a:cs typeface="Cambria"/>
                <a:sym typeface="Cambria"/>
              </a:rPr>
              <a:t>Active Listening</a:t>
            </a:r>
            <a:endParaRPr i="1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40" name="Google Shape;140;p24"/>
          <p:cNvSpPr txBox="1"/>
          <p:nvPr/>
        </p:nvSpPr>
        <p:spPr>
          <a:xfrm rot="1830853">
            <a:off x="6614273" y="4120901"/>
            <a:ext cx="1593494" cy="58849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>
                <a:latin typeface="Cambria"/>
                <a:ea typeface="Cambria"/>
                <a:cs typeface="Cambria"/>
                <a:sym typeface="Cambria"/>
              </a:rPr>
              <a:t>How to use appropriate </a:t>
            </a:r>
            <a:r>
              <a:rPr i="1" lang="en">
                <a:latin typeface="Cambria"/>
                <a:ea typeface="Cambria"/>
                <a:cs typeface="Cambria"/>
                <a:sym typeface="Cambria"/>
              </a:rPr>
              <a:t>Tone of Voice</a:t>
            </a:r>
            <a:endParaRPr i="1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41" name="Google Shape;141;p24"/>
          <p:cNvSpPr txBox="1"/>
          <p:nvPr/>
        </p:nvSpPr>
        <p:spPr>
          <a:xfrm>
            <a:off x="2181975" y="2090625"/>
            <a:ext cx="680100" cy="33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File:Iris - right eye of a girl.jpg - Wikimedia Commons" id="142" name="Google Shape;142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8975" y="2713078"/>
            <a:ext cx="1237950" cy="74464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ile:Earrr.JPG - Wikimedia Commons" id="143" name="Google Shape;143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81200" y="3880925"/>
            <a:ext cx="742949" cy="119227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ody language (photo 1) | At breakfast, Lucas was communicat… | Flickr" id="144" name="Google Shape;144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31325" y="2321175"/>
            <a:ext cx="1800300" cy="126015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ree vector graphic: Singer, Singing, Audio, Sound, Wave - Free ..." id="145" name="Google Shape;145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>
            <a:off x="7841475" y="4144417"/>
            <a:ext cx="1018625" cy="665296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24"/>
          <p:cNvSpPr txBox="1"/>
          <p:nvPr/>
        </p:nvSpPr>
        <p:spPr>
          <a:xfrm>
            <a:off x="3964363" y="3554675"/>
            <a:ext cx="1800300" cy="82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>
                <a:latin typeface="Cambria"/>
                <a:ea typeface="Cambria"/>
                <a:cs typeface="Cambria"/>
                <a:sym typeface="Cambria"/>
              </a:rPr>
              <a:t>How To  Annotate Text for Discussion</a:t>
            </a:r>
            <a:endParaRPr i="1"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descr="2008-01-26 (Editing a paper) - 31 | A bunch of shots of a pa… | Flickr" id="147" name="Google Shape;147;p2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004821" y="4112200"/>
            <a:ext cx="1237955" cy="822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24"/>
          <p:cNvSpPr txBox="1"/>
          <p:nvPr/>
        </p:nvSpPr>
        <p:spPr>
          <a:xfrm>
            <a:off x="3544150" y="1228000"/>
            <a:ext cx="2105100" cy="86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>
                <a:latin typeface="Cambria"/>
                <a:ea typeface="Cambria"/>
                <a:cs typeface="Cambria"/>
                <a:sym typeface="Cambria"/>
              </a:rPr>
              <a:t>How to use Sentence Stems to Deepen Conversations</a:t>
            </a:r>
            <a:endParaRPr i="1"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descr="Free illustration: Interview, Conversation, Sitting - Free Image ..." id="149" name="Google Shape;149;p2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383975" y="1973425"/>
            <a:ext cx="1858800" cy="940250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24"/>
          <p:cNvSpPr txBox="1"/>
          <p:nvPr/>
        </p:nvSpPr>
        <p:spPr>
          <a:xfrm>
            <a:off x="1715175" y="2425525"/>
            <a:ext cx="1146900" cy="12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>
                <a:latin typeface="Cambria"/>
                <a:ea typeface="Cambria"/>
                <a:cs typeface="Cambria"/>
                <a:sym typeface="Cambria"/>
              </a:rPr>
              <a:t>How to ask Questions!</a:t>
            </a:r>
            <a:endParaRPr i="1"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descr="Free illustration: Question Mark, Question, Response - Free Image ..." id="151" name="Google Shape;151;p2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857525" y="3010560"/>
            <a:ext cx="680099" cy="734085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24"/>
          <p:cNvSpPr txBox="1"/>
          <p:nvPr/>
        </p:nvSpPr>
        <p:spPr>
          <a:xfrm>
            <a:off x="6850" y="1118975"/>
            <a:ext cx="1522200" cy="58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>
                <a:latin typeface="Cambria"/>
                <a:ea typeface="Cambria"/>
                <a:cs typeface="Cambria"/>
                <a:sym typeface="Cambria"/>
              </a:rPr>
              <a:t>How to disagree respectively</a:t>
            </a:r>
            <a:endParaRPr i="1"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descr="Teleological argument - Wikipedia" id="153" name="Google Shape;153;p2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383812" y="946440"/>
            <a:ext cx="911614" cy="11922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at copy #3 Slide Show 10%2F26%2F17 (10).jpg" id="154" name="Google Shape;154;p2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5"/>
          <p:cNvSpPr txBox="1"/>
          <p:nvPr/>
        </p:nvSpPr>
        <p:spPr>
          <a:xfrm>
            <a:off x="1219825" y="1330025"/>
            <a:ext cx="6487500" cy="3106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60" name="Google Shape;160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83600" y="679550"/>
            <a:ext cx="5939902" cy="4407427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25"/>
          <p:cNvSpPr txBox="1"/>
          <p:nvPr/>
        </p:nvSpPr>
        <p:spPr>
          <a:xfrm>
            <a:off x="1836925" y="172525"/>
            <a:ext cx="5399100" cy="38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800">
                <a:latin typeface="Cambria"/>
                <a:ea typeface="Cambria"/>
                <a:cs typeface="Cambria"/>
                <a:sym typeface="Cambria"/>
              </a:rPr>
              <a:t>Teaching Eye Contact</a:t>
            </a:r>
            <a:endParaRPr b="1" i="1" sz="1800"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30975" y="809350"/>
            <a:ext cx="5440347" cy="4080253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26"/>
          <p:cNvSpPr txBox="1"/>
          <p:nvPr/>
        </p:nvSpPr>
        <p:spPr>
          <a:xfrm>
            <a:off x="1085925" y="172525"/>
            <a:ext cx="6451500" cy="36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800">
                <a:latin typeface="Cambria"/>
                <a:ea typeface="Cambria"/>
                <a:cs typeface="Cambria"/>
                <a:sym typeface="Cambria"/>
              </a:rPr>
              <a:t>Teaching Body Language</a:t>
            </a:r>
            <a:endParaRPr b="1" i="1" sz="1800"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Google Shape;172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25425" y="636375"/>
            <a:ext cx="3266049" cy="43547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15432" y="636375"/>
            <a:ext cx="3308921" cy="4411875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27"/>
          <p:cNvSpPr txBox="1"/>
          <p:nvPr/>
        </p:nvSpPr>
        <p:spPr>
          <a:xfrm>
            <a:off x="952500" y="152400"/>
            <a:ext cx="7229400" cy="37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800">
                <a:latin typeface="Cambria"/>
                <a:ea typeface="Cambria"/>
                <a:cs typeface="Cambria"/>
                <a:sym typeface="Cambria"/>
              </a:rPr>
              <a:t>Teaching Active Listening</a:t>
            </a:r>
            <a:endParaRPr b="1" i="1" sz="1800"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28"/>
          <p:cNvSpPr txBox="1"/>
          <p:nvPr/>
        </p:nvSpPr>
        <p:spPr>
          <a:xfrm>
            <a:off x="1187375" y="294300"/>
            <a:ext cx="7276500" cy="7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1" lang="en"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Teaching  How to Deepen Conversations Using Sentence Stems</a:t>
            </a:r>
            <a:endParaRPr b="1" i="1" sz="18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80" name="Google Shape;180;p28"/>
          <p:cNvSpPr txBox="1"/>
          <p:nvPr/>
        </p:nvSpPr>
        <p:spPr>
          <a:xfrm>
            <a:off x="893100" y="923525"/>
            <a:ext cx="6911400" cy="339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81" name="Google Shape;181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3000" y="745000"/>
            <a:ext cx="3974498" cy="4398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17650" y="836300"/>
            <a:ext cx="3257748" cy="4215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29"/>
          <p:cNvSpPr txBox="1"/>
          <p:nvPr/>
        </p:nvSpPr>
        <p:spPr>
          <a:xfrm>
            <a:off x="1228000" y="405950"/>
            <a:ext cx="6951900" cy="74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800">
                <a:latin typeface="Cambria"/>
                <a:ea typeface="Cambria"/>
                <a:cs typeface="Cambria"/>
                <a:sym typeface="Cambria"/>
              </a:rPr>
              <a:t>Teaching How to Ask Clarifying and Probing Questions</a:t>
            </a:r>
            <a:endParaRPr b="1" i="1" sz="1800"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188" name="Google Shape;188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299350"/>
            <a:ext cx="4922336" cy="36917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86536" y="1644400"/>
            <a:ext cx="3764467" cy="2823350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29"/>
          <p:cNvSpPr txBox="1"/>
          <p:nvPr/>
        </p:nvSpPr>
        <p:spPr>
          <a:xfrm>
            <a:off x="5317925" y="1319325"/>
            <a:ext cx="3633000" cy="32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>
                <a:latin typeface="Cambria"/>
                <a:ea typeface="Cambria"/>
                <a:cs typeface="Cambria"/>
                <a:sym typeface="Cambria"/>
              </a:rPr>
              <a:t>Students Teaching Students</a:t>
            </a:r>
            <a:endParaRPr b="1" i="1"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30"/>
          <p:cNvSpPr txBox="1"/>
          <p:nvPr/>
        </p:nvSpPr>
        <p:spPr>
          <a:xfrm>
            <a:off x="1177250" y="294325"/>
            <a:ext cx="6738600" cy="100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96" name="Google Shape;196;p30"/>
          <p:cNvSpPr txBox="1"/>
          <p:nvPr/>
        </p:nvSpPr>
        <p:spPr>
          <a:xfrm>
            <a:off x="964125" y="405950"/>
            <a:ext cx="7144800" cy="64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800">
                <a:latin typeface="Cambria"/>
                <a:ea typeface="Cambria"/>
                <a:cs typeface="Cambria"/>
                <a:sym typeface="Cambria"/>
              </a:rPr>
              <a:t>Teaching and Practicing How to Disagree Respectively</a:t>
            </a:r>
            <a:endParaRPr b="1" i="1" sz="1800"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197" name="Google Shape;197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3099" y="1244406"/>
            <a:ext cx="4170398" cy="31277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72900" y="1299025"/>
            <a:ext cx="4170398" cy="3127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31"/>
          <p:cNvSpPr txBox="1"/>
          <p:nvPr/>
        </p:nvSpPr>
        <p:spPr>
          <a:xfrm>
            <a:off x="1187400" y="426250"/>
            <a:ext cx="7398300" cy="69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800">
                <a:latin typeface="Cambria"/>
                <a:ea typeface="Cambria"/>
                <a:cs typeface="Cambria"/>
                <a:sym typeface="Cambria"/>
              </a:rPr>
              <a:t> Teaching and Practicing  Skills of  Civil Discourse</a:t>
            </a:r>
            <a:endParaRPr b="1" i="1" sz="1800"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204" name="Google Shape;204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2125" y="1217900"/>
            <a:ext cx="4285240" cy="3722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69765" y="1268650"/>
            <a:ext cx="4421834" cy="3316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/>
          <p:nvPr>
            <p:ph type="title"/>
          </p:nvPr>
        </p:nvSpPr>
        <p:spPr>
          <a:xfrm>
            <a:off x="181875" y="435025"/>
            <a:ext cx="8520600" cy="102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800">
                <a:latin typeface="Cambria"/>
                <a:ea typeface="Cambria"/>
                <a:cs typeface="Cambria"/>
                <a:sym typeface="Cambria"/>
              </a:rPr>
              <a:t>What Do We  Know About Teaching  and Learning?</a:t>
            </a:r>
            <a:endParaRPr b="1" i="1" sz="1800"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800">
                <a:latin typeface="Comic Sans MS"/>
                <a:ea typeface="Comic Sans MS"/>
                <a:cs typeface="Comic Sans MS"/>
                <a:sym typeface="Comic Sans MS"/>
              </a:rPr>
              <a:t>(That We Do Not Do in Schools)</a:t>
            </a:r>
            <a:endParaRPr b="1" i="1" sz="18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61" name="Google Shape;61;p14"/>
          <p:cNvSpPr txBox="1"/>
          <p:nvPr>
            <p:ph idx="1" type="body"/>
          </p:nvPr>
        </p:nvSpPr>
        <p:spPr>
          <a:xfrm>
            <a:off x="311700" y="1418200"/>
            <a:ext cx="8520600" cy="315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   </a:t>
            </a:r>
            <a:endParaRPr/>
          </a:p>
          <a:p>
            <a:pPr indent="45720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We know that students learn </a:t>
            </a:r>
            <a:r>
              <a:rPr b="1" i="1" lang="en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best when they are challenged; goals are “high but achievable”</a:t>
            </a:r>
            <a:endParaRPr b="1" i="1">
              <a:solidFill>
                <a:srgbClr val="000000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>
              <a:solidFill>
                <a:srgbClr val="000000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      We know that students learn  best when learning experiences are authentic, </a:t>
            </a:r>
            <a:endParaRPr b="1" i="1">
              <a:solidFill>
                <a:srgbClr val="000000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      engaging and relevant</a:t>
            </a:r>
            <a:endParaRPr b="1" i="1">
              <a:solidFill>
                <a:srgbClr val="000000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>
              <a:solidFill>
                <a:srgbClr val="000000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      We know that students learn  best when they exercise their  voices and drive </a:t>
            </a:r>
            <a:endParaRPr b="1" i="1">
              <a:solidFill>
                <a:srgbClr val="000000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   the inquiry</a:t>
            </a:r>
            <a:endParaRPr b="1" i="1">
              <a:solidFill>
                <a:srgbClr val="000000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>
              <a:solidFill>
                <a:srgbClr val="000000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i="1" lang="en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      We  know that “The One That Does the Work Does the Learning”</a:t>
            </a:r>
            <a:endParaRPr b="1" i="1">
              <a:solidFill>
                <a:srgbClr val="000000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descr="Free photo Sea Nature Rocks Stones Beach Red Sea Star - Max Pixel" id="62" name="Google Shape;6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699" y="1857675"/>
            <a:ext cx="335724" cy="2497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ree photo Sea Nature Rocks Stones Beach Red Sea Star - Max Pixel" id="63" name="Google Shape;6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1649" y="2672775"/>
            <a:ext cx="335724" cy="2497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ree photo Sea Nature Rocks Stones Beach Red Sea Star - Max Pixel" id="64" name="Google Shape;64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699" y="3487875"/>
            <a:ext cx="335724" cy="2497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ree photo Sea Nature Rocks Stones Beach Red Sea Star - Max Pixel" id="65" name="Google Shape;65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699" y="4319100"/>
            <a:ext cx="335724" cy="249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32"/>
          <p:cNvSpPr txBox="1"/>
          <p:nvPr/>
        </p:nvSpPr>
        <p:spPr>
          <a:xfrm>
            <a:off x="979350" y="296525"/>
            <a:ext cx="7185300" cy="77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800">
                <a:latin typeface="Cambria"/>
                <a:ea typeface="Cambria"/>
                <a:cs typeface="Cambria"/>
                <a:sym typeface="Cambria"/>
              </a:rPr>
              <a:t>Teaching How to Annotate Complex Text</a:t>
            </a:r>
            <a:endParaRPr b="1" i="1" sz="1800"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211" name="Google Shape;211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47950" y="906775"/>
            <a:ext cx="3156075" cy="408432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ile:AGAD Constitution draft with Bierut&amp;#39;s annotations 1.png ..." id="212" name="Google Shape;212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09024" y="906776"/>
            <a:ext cx="2875000" cy="3988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3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800">
                <a:latin typeface="Cambria"/>
                <a:ea typeface="Cambria"/>
                <a:cs typeface="Cambria"/>
                <a:sym typeface="Cambria"/>
              </a:rPr>
              <a:t>Students practice Roles of Harkness In Teamwork</a:t>
            </a:r>
            <a:endParaRPr b="1" i="1" sz="18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18" name="Google Shape;218;p33"/>
          <p:cNvSpPr txBox="1"/>
          <p:nvPr/>
        </p:nvSpPr>
        <p:spPr>
          <a:xfrm rot="323836">
            <a:off x="385740" y="1613563"/>
            <a:ext cx="2232598" cy="4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800">
                <a:latin typeface="Cambria"/>
                <a:ea typeface="Cambria"/>
                <a:cs typeface="Cambria"/>
                <a:sym typeface="Cambria"/>
              </a:rPr>
              <a:t>Facilitator</a:t>
            </a:r>
            <a:endParaRPr b="1" i="1" sz="18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19" name="Google Shape;219;p33"/>
          <p:cNvSpPr txBox="1"/>
          <p:nvPr/>
        </p:nvSpPr>
        <p:spPr>
          <a:xfrm rot="-1150835">
            <a:off x="192810" y="3541913"/>
            <a:ext cx="1786048" cy="64952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800">
                <a:latin typeface="Cambria"/>
                <a:ea typeface="Cambria"/>
                <a:cs typeface="Cambria"/>
                <a:sym typeface="Cambria"/>
              </a:rPr>
              <a:t>Process </a:t>
            </a:r>
            <a:endParaRPr b="1" i="1" sz="1800"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800">
                <a:latin typeface="Cambria"/>
                <a:ea typeface="Cambria"/>
                <a:cs typeface="Cambria"/>
                <a:sym typeface="Cambria"/>
              </a:rPr>
              <a:t>Analyst</a:t>
            </a:r>
            <a:endParaRPr b="1" i="1" sz="18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20" name="Google Shape;220;p33"/>
          <p:cNvSpPr txBox="1"/>
          <p:nvPr/>
        </p:nvSpPr>
        <p:spPr>
          <a:xfrm rot="-413945">
            <a:off x="6393749" y="1447564"/>
            <a:ext cx="1745740" cy="72073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800">
                <a:latin typeface="Cambria"/>
                <a:ea typeface="Cambria"/>
                <a:cs typeface="Cambria"/>
                <a:sym typeface="Cambria"/>
              </a:rPr>
              <a:t>Quality Control</a:t>
            </a:r>
            <a:endParaRPr b="1" i="1" sz="18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21" name="Google Shape;221;p33"/>
          <p:cNvSpPr txBox="1"/>
          <p:nvPr/>
        </p:nvSpPr>
        <p:spPr>
          <a:xfrm rot="713571">
            <a:off x="6302358" y="3805786"/>
            <a:ext cx="2110809" cy="79160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1800"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800">
                <a:latin typeface="Cambria"/>
                <a:ea typeface="Cambria"/>
                <a:cs typeface="Cambria"/>
                <a:sym typeface="Cambria"/>
              </a:rPr>
              <a:t>Spokesperson</a:t>
            </a:r>
            <a:endParaRPr b="1" i="1" sz="1800"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222" name="Google Shape;222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35925" y="1444269"/>
            <a:ext cx="4097349" cy="307300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at copy #3 Slide Show 10%2F26%2F17 (21).jpg" id="223" name="Google Shape;223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34"/>
          <p:cNvSpPr txBox="1"/>
          <p:nvPr>
            <p:ph type="title"/>
          </p:nvPr>
        </p:nvSpPr>
        <p:spPr>
          <a:xfrm>
            <a:off x="311700" y="219725"/>
            <a:ext cx="8520600" cy="106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1800"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800">
                <a:latin typeface="Cambria"/>
                <a:ea typeface="Cambria"/>
                <a:cs typeface="Cambria"/>
                <a:sym typeface="Cambria"/>
              </a:rPr>
              <a:t>Students Practice  Academic and Soft Skills </a:t>
            </a:r>
            <a:r>
              <a:rPr b="1" i="1" lang="en" sz="1800">
                <a:latin typeface="Cambria"/>
                <a:ea typeface="Cambria"/>
                <a:cs typeface="Cambria"/>
                <a:sym typeface="Cambria"/>
              </a:rPr>
              <a:t>in Teams of Four</a:t>
            </a:r>
            <a:endParaRPr b="1" i="1" sz="1800"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800">
                <a:latin typeface="Cambria"/>
                <a:ea typeface="Cambria"/>
                <a:cs typeface="Cambria"/>
                <a:sym typeface="Cambria"/>
              </a:rPr>
              <a:t>The focus is on Self-Assessment and Metacognition</a:t>
            </a:r>
            <a:endParaRPr b="1" i="1" sz="1800"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229" name="Google Shape;229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5075" y="1288900"/>
            <a:ext cx="4397753" cy="3298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92100" y="1288912"/>
            <a:ext cx="4451903" cy="33389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35"/>
          <p:cNvSpPr txBox="1"/>
          <p:nvPr/>
        </p:nvSpPr>
        <p:spPr>
          <a:xfrm>
            <a:off x="664800" y="355200"/>
            <a:ext cx="7951500" cy="473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1" lang="en" sz="1100">
                <a:solidFill>
                  <a:schemeClr val="dk1"/>
                </a:solidFill>
              </a:rPr>
              <a:t> </a:t>
            </a:r>
            <a:r>
              <a:rPr b="1" i="1" lang="en"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How Can We Move from Teacher-Centered to Teacher-Facilitated to Student-Driven classrooms?</a:t>
            </a:r>
            <a:endParaRPr b="1" i="1" sz="1800"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236" name="Google Shape;236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90625" y="1115375"/>
            <a:ext cx="5094672" cy="382099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at copy #3 Slide Show 10%2F26%2F17 (2).jpg" id="237" name="Google Shape;237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70925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p35"/>
          <p:cNvSpPr/>
          <p:nvPr/>
        </p:nvSpPr>
        <p:spPr>
          <a:xfrm>
            <a:off x="981325" y="451175"/>
            <a:ext cx="7297800" cy="3498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9" name="Google Shape;239;p35"/>
          <p:cNvSpPr/>
          <p:nvPr/>
        </p:nvSpPr>
        <p:spPr>
          <a:xfrm>
            <a:off x="2501275" y="716375"/>
            <a:ext cx="4257900" cy="3498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0" name="Google Shape;240;p35"/>
          <p:cNvSpPr txBox="1"/>
          <p:nvPr>
            <p:ph type="title"/>
          </p:nvPr>
        </p:nvSpPr>
        <p:spPr>
          <a:xfrm>
            <a:off x="311700" y="1436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800">
                <a:latin typeface="Cambria"/>
                <a:ea typeface="Cambria"/>
                <a:cs typeface="Cambria"/>
                <a:sym typeface="Cambria"/>
              </a:rPr>
              <a:t>The Final Step: “Coming to the Table”</a:t>
            </a:r>
            <a:endParaRPr b="1" i="1" sz="18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41" name="Google Shape;241;p35"/>
          <p:cNvSpPr txBox="1"/>
          <p:nvPr/>
        </p:nvSpPr>
        <p:spPr>
          <a:xfrm>
            <a:off x="2331450" y="509350"/>
            <a:ext cx="4481100" cy="72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800">
                <a:latin typeface="Cambria"/>
                <a:ea typeface="Cambria"/>
                <a:cs typeface="Cambria"/>
                <a:sym typeface="Cambria"/>
              </a:rPr>
              <a:t>“</a:t>
            </a:r>
            <a:r>
              <a:rPr b="1" i="1" lang="en" sz="1800">
                <a:latin typeface="Cambria"/>
                <a:ea typeface="Cambria"/>
                <a:cs typeface="Cambria"/>
                <a:sym typeface="Cambria"/>
              </a:rPr>
              <a:t>En  Francais Aussi! Notre Premier Harkness”</a:t>
            </a:r>
            <a:endParaRPr b="1" i="1" sz="1800"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36"/>
          <p:cNvSpPr txBox="1"/>
          <p:nvPr>
            <p:ph type="title"/>
          </p:nvPr>
        </p:nvSpPr>
        <p:spPr>
          <a:xfrm>
            <a:off x="311700" y="445025"/>
            <a:ext cx="8520600" cy="86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800">
                <a:latin typeface="Cambria"/>
                <a:ea typeface="Cambria"/>
                <a:cs typeface="Cambria"/>
                <a:sym typeface="Cambria"/>
              </a:rPr>
              <a:t>Assessing Harkness:</a:t>
            </a:r>
            <a:endParaRPr b="1" i="1" sz="1800"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800">
                <a:latin typeface="Cambria"/>
                <a:ea typeface="Cambria"/>
                <a:cs typeface="Cambria"/>
                <a:sym typeface="Cambria"/>
              </a:rPr>
              <a:t>Teacher and Student  Reflection and Metacognition  </a:t>
            </a:r>
            <a:endParaRPr b="1" i="1" sz="1800"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247" name="Google Shape;247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2953149" y="-497323"/>
            <a:ext cx="3653799" cy="72664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37"/>
          <p:cNvSpPr txBox="1"/>
          <p:nvPr>
            <p:ph type="title"/>
          </p:nvPr>
        </p:nvSpPr>
        <p:spPr>
          <a:xfrm>
            <a:off x="111950" y="243750"/>
            <a:ext cx="8520600" cy="125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b="1" i="1" lang="en" sz="1800">
                <a:latin typeface="Cambria"/>
                <a:ea typeface="Cambria"/>
                <a:cs typeface="Cambria"/>
                <a:sym typeface="Cambria"/>
              </a:rPr>
              <a:t>The Socrates Cafe!</a:t>
            </a:r>
            <a:endParaRPr b="1" i="1" sz="1800"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800">
                <a:latin typeface="Cambria"/>
                <a:ea typeface="Cambria"/>
                <a:cs typeface="Cambria"/>
                <a:sym typeface="Cambria"/>
              </a:rPr>
              <a:t> A School-Community Partnership for Inquiry</a:t>
            </a:r>
            <a:endParaRPr b="1" i="1" sz="1800"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253" name="Google Shape;253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55100" y="1407000"/>
            <a:ext cx="4799826" cy="35998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38"/>
          <p:cNvSpPr txBox="1"/>
          <p:nvPr>
            <p:ph type="title"/>
          </p:nvPr>
        </p:nvSpPr>
        <p:spPr>
          <a:xfrm>
            <a:off x="761150" y="424725"/>
            <a:ext cx="6911400" cy="74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800">
                <a:latin typeface="Cambria"/>
                <a:ea typeface="Cambria"/>
                <a:cs typeface="Cambria"/>
                <a:sym typeface="Cambria"/>
              </a:rPr>
              <a:t>Student Leadership, Learning in Community, Modeling Civil Discourse</a:t>
            </a:r>
            <a:endParaRPr b="1" i="1" sz="18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59" name="Google Shape;259;p38"/>
          <p:cNvSpPr txBox="1"/>
          <p:nvPr>
            <p:ph idx="1" type="body"/>
          </p:nvPr>
        </p:nvSpPr>
        <p:spPr>
          <a:xfrm>
            <a:off x="311700" y="1223500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60" name="Google Shape;260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339625"/>
            <a:ext cx="4207755" cy="3155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99525" y="1339625"/>
            <a:ext cx="4132780" cy="30995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3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OUR NEXT CAFE!</a:t>
            </a:r>
            <a:endParaRPr sz="30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1" lang="en">
                <a:solidFill>
                  <a:schemeClr val="dk1"/>
                </a:solidFill>
              </a:rPr>
              <a:t>Featuring Christopher Phillips</a:t>
            </a:r>
            <a:endParaRPr sz="30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i="1" lang="en">
                <a:solidFill>
                  <a:srgbClr val="000000"/>
                </a:solidFill>
              </a:rPr>
              <a:t>Monday, November 13</a:t>
            </a:r>
            <a:endParaRPr b="1" i="1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i="1" lang="en">
                <a:solidFill>
                  <a:srgbClr val="000000"/>
                </a:solidFill>
              </a:rPr>
              <a:t>6:00-8:00 PM HUHS Library</a:t>
            </a:r>
            <a:endParaRPr b="1" i="1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b="1" i="1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67" name="Google Shape;267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51679" y="-44700"/>
            <a:ext cx="3976592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at copy #3 Slide Show 10%2F26%2F17 (28).jpg" id="268" name="Google Shape;268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40"/>
          <p:cNvSpPr txBox="1"/>
          <p:nvPr>
            <p:ph type="title"/>
          </p:nvPr>
        </p:nvSpPr>
        <p:spPr>
          <a:xfrm>
            <a:off x="362450" y="294325"/>
            <a:ext cx="8520600" cy="70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800">
                <a:latin typeface="Cambria"/>
                <a:ea typeface="Cambria"/>
                <a:cs typeface="Cambria"/>
                <a:sym typeface="Cambria"/>
              </a:rPr>
              <a:t>Learning Targets for Socrates Cafe Facilitation</a:t>
            </a:r>
            <a:endParaRPr b="1" i="1" sz="1800"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descr="Socrates - Wikipedia" id="274" name="Google Shape;274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80500" y="1633900"/>
            <a:ext cx="5464622" cy="3592726"/>
          </a:xfrm>
          <a:prstGeom prst="rect">
            <a:avLst/>
          </a:prstGeom>
          <a:noFill/>
          <a:ln>
            <a:noFill/>
          </a:ln>
        </p:spPr>
      </p:pic>
      <p:sp>
        <p:nvSpPr>
          <p:cNvPr id="275" name="Google Shape;275;p40"/>
          <p:cNvSpPr txBox="1"/>
          <p:nvPr/>
        </p:nvSpPr>
        <p:spPr>
          <a:xfrm>
            <a:off x="1288900" y="872800"/>
            <a:ext cx="7307100" cy="7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800">
                <a:latin typeface="Cambria"/>
                <a:ea typeface="Cambria"/>
                <a:cs typeface="Cambria"/>
                <a:sym typeface="Cambria"/>
              </a:rPr>
              <a:t>Kate Toland has  done some great work to create </a:t>
            </a:r>
            <a:r>
              <a:rPr b="1" i="1" lang="en" sz="1800" u="sng">
                <a:solidFill>
                  <a:schemeClr val="hlink"/>
                </a:solidFill>
                <a:latin typeface="Cambria"/>
                <a:ea typeface="Cambria"/>
                <a:cs typeface="Cambria"/>
                <a:sym typeface="Cambria"/>
                <a:hlinkClick r:id="rId4"/>
              </a:rPr>
              <a:t>Learning Targets for Facilitating Socrates’ Cafes!</a:t>
            </a:r>
            <a:endParaRPr b="1" i="1" sz="1800"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4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endParaRPr b="1" sz="30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30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Let’s Do a Socrates Cafe!</a:t>
            </a:r>
            <a:endParaRPr b="1" i="1" sz="30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30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Our Question:</a:t>
            </a:r>
            <a:endParaRPr b="1" i="1" sz="30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1" lang="en" sz="30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“How Can Actively Teaching Empathy, Transform Teaching and Learning?”</a:t>
            </a:r>
            <a:endParaRPr b="1" i="1" sz="3000"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5"/>
          <p:cNvSpPr txBox="1"/>
          <p:nvPr/>
        </p:nvSpPr>
        <p:spPr>
          <a:xfrm>
            <a:off x="664800" y="355200"/>
            <a:ext cx="7951500" cy="473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1" lang="en" sz="1100">
                <a:solidFill>
                  <a:schemeClr val="dk1"/>
                </a:solidFill>
              </a:rPr>
              <a:t> </a:t>
            </a:r>
            <a:r>
              <a:rPr b="1" i="1" lang="en"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How Can We Move from Teacher-Centered to Teacher-Facilitated to Student-Driven classrooms?</a:t>
            </a:r>
            <a:endParaRPr b="1" i="1" sz="1800"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71" name="Google Shape;7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90625" y="1115375"/>
            <a:ext cx="5094672" cy="382099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at copy #3 Slide Show 10%2F26%2F17 (2).jpg" id="72" name="Google Shape;72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42"/>
          <p:cNvSpPr txBox="1"/>
          <p:nvPr>
            <p:ph type="title"/>
          </p:nvPr>
        </p:nvSpPr>
        <p:spPr>
          <a:xfrm>
            <a:off x="68125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800">
                <a:latin typeface="Cambria"/>
                <a:ea typeface="Cambria"/>
                <a:cs typeface="Cambria"/>
                <a:sym typeface="Cambria"/>
              </a:rPr>
              <a:t>Join  Our Great Experiment!</a:t>
            </a:r>
            <a:endParaRPr b="1" i="1" sz="18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86" name="Google Shape;286;p42"/>
          <p:cNvSpPr txBox="1"/>
          <p:nvPr>
            <p:ph idx="1" type="body"/>
          </p:nvPr>
        </p:nvSpPr>
        <p:spPr>
          <a:xfrm>
            <a:off x="311700" y="1017725"/>
            <a:ext cx="8520600" cy="383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For more information contact:</a:t>
            </a:r>
            <a:endParaRPr b="1" i="1">
              <a:solidFill>
                <a:srgbClr val="000000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u="sng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  <a:hlinkClick r:id="rId3"/>
              </a:rPr>
              <a:t>Strategies for Classroom Dialogue</a:t>
            </a:r>
            <a:r>
              <a:rPr lang="en" u="sng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( </a:t>
            </a:r>
            <a:r>
              <a:rPr lang="en" u="sng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  <a:hlinkClick r:id="rId4"/>
              </a:rPr>
              <a:t>https://katherinecadwell.com/</a:t>
            </a:r>
            <a:r>
              <a:rPr lang="en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)</a:t>
            </a:r>
            <a:endParaRPr>
              <a:solidFill>
                <a:srgbClr val="FF0000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i="1" lang="en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Katherine Cadwell, HUHS:</a:t>
            </a:r>
            <a:r>
              <a:rPr b="1" i="1" lang="en"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" u="sng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  <a:hlinkClick r:id="rId5"/>
              </a:rPr>
              <a:t>kcadwell@wwsu.org</a:t>
            </a:r>
            <a:r>
              <a:rPr lang="en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 or katherinewcadwell@gmail.com</a:t>
            </a:r>
            <a:endParaRPr>
              <a:solidFill>
                <a:srgbClr val="FF0000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For more information about our class, see</a:t>
            </a:r>
            <a:r>
              <a:rPr lang="en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" u="sng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  <a:hlinkClick r:id="rId6"/>
              </a:rPr>
              <a:t>About Strategies in Classroom Dialogue </a:t>
            </a:r>
            <a:r>
              <a:rPr lang="en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(</a:t>
            </a:r>
            <a:r>
              <a:rPr lang="en" u="sng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  <a:hlinkClick r:id="rId7"/>
              </a:rPr>
              <a:t>https://classroom.google.com/u/1/c/NTQ3NDMxNDAxNFpa</a:t>
            </a:r>
            <a:r>
              <a:rPr lang="en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- </a:t>
            </a:r>
            <a:r>
              <a:rPr lang="en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write to me for permission to log on to the site)</a:t>
            </a:r>
            <a:endParaRPr>
              <a:solidFill>
                <a:srgbClr val="000000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b="1" i="1" lang="en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With Gratitude to Aida Conroy, Noble Academy, our Harwood students and The Rowland Foundation</a:t>
            </a:r>
            <a:endParaRPr b="1" i="1">
              <a:solidFill>
                <a:srgbClr val="000000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12800" y="577613"/>
            <a:ext cx="2605975" cy="3845575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6"/>
          <p:cNvSpPr txBox="1"/>
          <p:nvPr/>
        </p:nvSpPr>
        <p:spPr>
          <a:xfrm>
            <a:off x="863850" y="369800"/>
            <a:ext cx="3835800" cy="426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Cambria"/>
                <a:ea typeface="Cambria"/>
                <a:cs typeface="Cambria"/>
                <a:sym typeface="Cambria"/>
              </a:rPr>
              <a:t>We Need to Make a </a:t>
            </a:r>
            <a:endParaRPr sz="2400"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Cambria"/>
                <a:ea typeface="Cambria"/>
                <a:cs typeface="Cambria"/>
                <a:sym typeface="Cambria"/>
              </a:rPr>
              <a:t>Switch!</a:t>
            </a:r>
            <a:endParaRPr sz="2400"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1. Establish a sense of urgency.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2. Create the Cadre. 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3. Develop a vision and strategy. 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4. Communicating the change vision. 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5. Empower  people for broad based action. 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6. Generate short term wins. 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7. Consolidate gains and producing more change. 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8. Anchor this new approach in the culture. 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descr="Sat copy #3 Slide Show 10%2F26%2F17 (3).jpg" id="79" name="Google Shape;79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3000">
                <a:latin typeface="Cambria"/>
                <a:ea typeface="Cambria"/>
                <a:cs typeface="Cambria"/>
                <a:sym typeface="Cambria"/>
              </a:rPr>
              <a:t>Here is what We are Doing at Harwood!</a:t>
            </a:r>
            <a:endParaRPr b="1" i="1" sz="30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85" name="Google Shape;85;p1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1600"/>
              </a:spcBef>
              <a:spcAft>
                <a:spcPts val="0"/>
              </a:spcAft>
              <a:buNone/>
            </a:pPr>
            <a:r>
              <a:rPr b="1" i="1" lang="en">
                <a:latin typeface="Cambria"/>
                <a:ea typeface="Cambria"/>
                <a:cs typeface="Cambria"/>
                <a:sym typeface="Cambria"/>
              </a:rPr>
              <a:t>15 Teachers and 10 Students are Working Together to Transform Classrooms at  our School</a:t>
            </a:r>
            <a:endParaRPr b="1" i="1"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ctr">
              <a:spcBef>
                <a:spcPts val="1600"/>
              </a:spcBef>
              <a:spcAft>
                <a:spcPts val="0"/>
              </a:spcAft>
              <a:buNone/>
            </a:pPr>
            <a:r>
              <a:rPr b="1" i="1" lang="en">
                <a:latin typeface="Cambria"/>
                <a:ea typeface="Cambria"/>
                <a:cs typeface="Cambria"/>
                <a:sym typeface="Cambria"/>
              </a:rPr>
              <a:t>This is our Story...</a:t>
            </a:r>
            <a:endParaRPr b="1" i="1"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ctr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1" lang="en" sz="2400" u="sng">
                <a:solidFill>
                  <a:schemeClr val="hlink"/>
                </a:solidFill>
                <a:latin typeface="Cambria"/>
                <a:ea typeface="Cambria"/>
                <a:cs typeface="Cambria"/>
                <a:sym typeface="Cambria"/>
                <a:hlinkClick r:id="rId3"/>
              </a:rPr>
              <a:t>Coming to the Table :Dialogue for School Transformation</a:t>
            </a:r>
            <a:endParaRPr b="1" i="1" sz="2400"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8"/>
          <p:cNvSpPr txBox="1"/>
          <p:nvPr>
            <p:ph type="title"/>
          </p:nvPr>
        </p:nvSpPr>
        <p:spPr>
          <a:xfrm>
            <a:off x="311700" y="233425"/>
            <a:ext cx="8520600" cy="9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3000">
                <a:latin typeface="Cambria"/>
                <a:ea typeface="Cambria"/>
                <a:cs typeface="Cambria"/>
                <a:sym typeface="Cambria"/>
              </a:rPr>
              <a:t>How Can We Scaffold Instruction to  Create Student- Driven Classrooms?</a:t>
            </a:r>
            <a:endParaRPr b="1" i="1" sz="3000"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91" name="Google Shape;91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82250" y="1258425"/>
            <a:ext cx="2822473" cy="3763297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8"/>
          <p:cNvSpPr txBox="1"/>
          <p:nvPr/>
        </p:nvSpPr>
        <p:spPr>
          <a:xfrm>
            <a:off x="294325" y="1948550"/>
            <a:ext cx="1958700" cy="179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3000">
                <a:latin typeface="Cambria"/>
                <a:ea typeface="Cambria"/>
                <a:cs typeface="Cambria"/>
                <a:sym typeface="Cambria"/>
              </a:rPr>
              <a:t>How Can We go</a:t>
            </a:r>
            <a:endParaRPr b="1" i="1" sz="3000"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3000">
                <a:latin typeface="Cambria"/>
                <a:ea typeface="Cambria"/>
                <a:cs typeface="Cambria"/>
                <a:sym typeface="Cambria"/>
              </a:rPr>
              <a:t>From ROWS….</a:t>
            </a:r>
            <a:endParaRPr b="1" i="1" sz="30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93" name="Google Shape;93;p18"/>
          <p:cNvSpPr txBox="1"/>
          <p:nvPr/>
        </p:nvSpPr>
        <p:spPr>
          <a:xfrm>
            <a:off x="5794925" y="1887675"/>
            <a:ext cx="2232600" cy="196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1800"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1800"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3000">
                <a:latin typeface="Cambria"/>
                <a:ea typeface="Cambria"/>
                <a:cs typeface="Cambria"/>
                <a:sym typeface="Cambria"/>
              </a:rPr>
              <a:t>To Tables?</a:t>
            </a:r>
            <a:endParaRPr b="1" i="1" sz="3000"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86112" y="112325"/>
            <a:ext cx="6451925" cy="4838951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19"/>
          <p:cNvSpPr txBox="1"/>
          <p:nvPr/>
        </p:nvSpPr>
        <p:spPr>
          <a:xfrm>
            <a:off x="1647925" y="369525"/>
            <a:ext cx="1627800" cy="141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800">
                <a:latin typeface="Cambria"/>
                <a:ea typeface="Cambria"/>
                <a:cs typeface="Cambria"/>
                <a:sym typeface="Cambria"/>
              </a:rPr>
              <a:t>Riley’s Diagram of how we scaffold  training  for Harkness</a:t>
            </a:r>
            <a:endParaRPr b="1" i="1" sz="1800"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800">
                <a:latin typeface="Cambria"/>
                <a:ea typeface="Cambria"/>
                <a:cs typeface="Cambria"/>
                <a:sym typeface="Cambria"/>
              </a:rPr>
              <a:t>Discussions</a:t>
            </a:r>
            <a:endParaRPr b="1" i="1" sz="1800"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0"/>
          <p:cNvSpPr txBox="1"/>
          <p:nvPr/>
        </p:nvSpPr>
        <p:spPr>
          <a:xfrm>
            <a:off x="740850" y="284175"/>
            <a:ext cx="7865400" cy="129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2400">
                <a:latin typeface="Cambria"/>
                <a:ea typeface="Cambria"/>
                <a:cs typeface="Cambria"/>
                <a:sym typeface="Cambria"/>
              </a:rPr>
              <a:t>Creating the Urgency for Learning!</a:t>
            </a:r>
            <a:endParaRPr b="1" i="1" sz="2400"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2400">
                <a:latin typeface="Cambria"/>
                <a:ea typeface="Cambria"/>
                <a:cs typeface="Cambria"/>
                <a:sym typeface="Cambria"/>
              </a:rPr>
              <a:t>Students worked with Teachers to Develop Non- Negotiables</a:t>
            </a:r>
            <a:endParaRPr b="1" i="1" sz="24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05" name="Google Shape;105;p20"/>
          <p:cNvSpPr txBox="1"/>
          <p:nvPr/>
        </p:nvSpPr>
        <p:spPr>
          <a:xfrm>
            <a:off x="629225" y="1887675"/>
            <a:ext cx="8068200" cy="303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6" name="Google Shape;106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2734513" y="833163"/>
            <a:ext cx="3857626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1"/>
          <p:cNvSpPr txBox="1"/>
          <p:nvPr/>
        </p:nvSpPr>
        <p:spPr>
          <a:xfrm>
            <a:off x="781500" y="172525"/>
            <a:ext cx="7763700" cy="88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2400">
                <a:latin typeface="Cambria"/>
                <a:ea typeface="Cambria"/>
                <a:cs typeface="Cambria"/>
                <a:sym typeface="Cambria"/>
              </a:rPr>
              <a:t>Creating a Classroom Culture of Trust and Cooperation</a:t>
            </a:r>
            <a:endParaRPr b="1" i="1" sz="2400"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2400">
                <a:latin typeface="Cambria"/>
                <a:ea typeface="Cambria"/>
                <a:cs typeface="Cambria"/>
                <a:sym typeface="Cambria"/>
              </a:rPr>
              <a:t>Greeting Every Student at the Door Every Day</a:t>
            </a:r>
            <a:endParaRPr b="1" i="1" sz="24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12" name="Google Shape;112;p21"/>
          <p:cNvSpPr txBox="1"/>
          <p:nvPr/>
        </p:nvSpPr>
        <p:spPr>
          <a:xfrm>
            <a:off x="690125" y="1116350"/>
            <a:ext cx="2862000" cy="377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13" name="Google Shape;113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7075" y="1112300"/>
            <a:ext cx="2837457" cy="3783276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21"/>
          <p:cNvSpPr txBox="1"/>
          <p:nvPr/>
        </p:nvSpPr>
        <p:spPr>
          <a:xfrm>
            <a:off x="3785475" y="1146800"/>
            <a:ext cx="2760600" cy="38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15" name="Google Shape;115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14475" y="1112313"/>
            <a:ext cx="2837449" cy="3783266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21"/>
          <p:cNvSpPr txBox="1"/>
          <p:nvPr/>
        </p:nvSpPr>
        <p:spPr>
          <a:xfrm>
            <a:off x="5926850" y="1126500"/>
            <a:ext cx="2943000" cy="377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17" name="Google Shape;117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02200" y="1107600"/>
            <a:ext cx="2837449" cy="378321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at copy #3 Slide Show 10%2F26%2F17 (7).jpg" id="118" name="Google Shape;118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